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0" r:id="rId4"/>
    <p:sldId id="259" r:id="rId5"/>
    <p:sldId id="263" r:id="rId6"/>
    <p:sldId id="261" r:id="rId7"/>
    <p:sldId id="262" r:id="rId8"/>
    <p:sldId id="264" r:id="rId9"/>
    <p:sldId id="265" r:id="rId10"/>
    <p:sldId id="270" r:id="rId11"/>
    <p:sldId id="271" r:id="rId12"/>
    <p:sldId id="272" r:id="rId13"/>
    <p:sldId id="273" r:id="rId14"/>
    <p:sldId id="26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9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70EE7-0179-488E-9DAD-D4FAA4ACDD7B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94F13-DE20-4E9C-986E-AC512949D0C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94F13-DE20-4E9C-986E-AC512949D0C3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4AC0-3AD8-4272-85AB-665C912DDCF7}" type="datetimeFigureOut">
              <a:rPr lang="cs-CZ" smtClean="0"/>
              <a:pPr/>
              <a:t>27.1.2013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AF324-A1E3-499F-BF7A-C202E4E2FFB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knafoceni.cz/29/jak-fotit-ostre/" TargetMode="External"/><Relationship Id="rId2" Type="http://schemas.openxmlformats.org/officeDocument/2006/relationships/hyperlink" Target="http://cs.wikipedia.org/wiki/Ostros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hyperlink" Target="http://cs.wikipedia.org/wiki/Obrazov%C3%A1_kompozice" TargetMode="External"/><Relationship Id="rId4" Type="http://schemas.openxmlformats.org/officeDocument/2006/relationships/hyperlink" Target="http://cs.wikipedia.org/wiki/Pohybov%C3%A1_neostro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85751"/>
          </a:xfrm>
        </p:spPr>
        <p:txBody>
          <a:bodyPr>
            <a:noAutofit/>
          </a:bodyPr>
          <a:lstStyle/>
          <a:p>
            <a:pPr algn="r"/>
            <a:r>
              <a:rPr lang="cs-CZ" sz="1600" dirty="0" smtClean="0"/>
              <a:t>VY_32_INOVACE_FOTF11260ŠVA</a:t>
            </a:r>
            <a:endParaRPr lang="cs-CZ" sz="1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071678"/>
            <a:ext cx="6986614" cy="435771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Výukový materiál v rámci projektu OPVK 1,5 Peníze středním školám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Číslo projektu:		CZ.1.07/1.5.00/34.0883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projektu:		 Rozvoj vzdělanosti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 Číslo šablony:		III/2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Datum vytvoření:		1.1.2013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Autor:			Mgr. Martina Švábová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Určeno pro předmět:		Fotografie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Tematická oblast:		Základní skladby obrazu – Kompozice obrazu</a:t>
            </a: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Obor vzdělání:		Fotograf (34-56-L/01) 1.ročník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Název výukového materiálu:  	pracovní listy ostrost – neostrost, pohybová 				neostrost			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Popis  využití: pracovní listy o ostrosti a neostrosti obrazu,pohybové neostrosti  s využitím </a:t>
            </a:r>
            <a:r>
              <a:rPr lang="cs-CZ" dirty="0" err="1" smtClean="0">
                <a:solidFill>
                  <a:schemeClr val="tx1"/>
                </a:solidFill>
              </a:rPr>
              <a:t>dataprojektoru</a:t>
            </a:r>
            <a:r>
              <a:rPr lang="cs-CZ" dirty="0" smtClean="0">
                <a:solidFill>
                  <a:schemeClr val="tx1"/>
                </a:solidFill>
              </a:rPr>
              <a:t> a notebooku k prohlubování a upevňování učiva</a:t>
            </a:r>
          </a:p>
          <a:p>
            <a:pPr algn="l"/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</a:rPr>
              <a:t>Čas: 25 minut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l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571480"/>
            <a:ext cx="6929486" cy="12793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Metody zvýšení pohybové neostrosti</a:t>
            </a:r>
            <a:endParaRPr lang="cs-CZ" sz="3200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286281"/>
          </a:xfrm>
        </p:spPr>
        <p:txBody>
          <a:bodyPr>
            <a:normAutofit fontScale="85000" lnSpcReduction="20000"/>
          </a:bodyPr>
          <a:lstStyle/>
          <a:p>
            <a:endParaRPr lang="cs-CZ" sz="3300" dirty="0" smtClean="0"/>
          </a:p>
          <a:p>
            <a:r>
              <a:rPr lang="cs-CZ" sz="3300" dirty="0" smtClean="0"/>
              <a:t>Šedý filtr</a:t>
            </a:r>
          </a:p>
          <a:p>
            <a:r>
              <a:rPr lang="cs-CZ" sz="3300" dirty="0" smtClean="0"/>
              <a:t>Menší clonový otvor, který reguluje množství světla procházejícího objektivem fotoaparátu. Čím je menší, tím je potřeba delšího času pro dostatečný osvit citlivé vrstvy. </a:t>
            </a:r>
          </a:p>
          <a:p>
            <a:r>
              <a:rPr lang="cs-CZ" sz="3300" dirty="0" smtClean="0"/>
              <a:t>Snížení osvětlení scény vede k prodloužení potřebného expozičního času.</a:t>
            </a:r>
          </a:p>
          <a:p>
            <a:r>
              <a:rPr lang="cs-CZ" sz="3300" dirty="0" smtClean="0"/>
              <a:t>Zrychlení pohybu fotografovaného subjektu – fotoaparátu.</a:t>
            </a:r>
          </a:p>
          <a:p>
            <a:pPr>
              <a:buNone/>
            </a:pPr>
            <a:r>
              <a:rPr lang="cs-CZ" sz="3300" dirty="0" smtClean="0"/>
              <a:t>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err="1" smtClean="0">
                <a:solidFill>
                  <a:srgbClr val="FF0000"/>
                </a:solidFill>
              </a:rPr>
              <a:t>Panning</a:t>
            </a:r>
            <a:r>
              <a:rPr lang="cs-CZ" sz="3200" b="1" u="sng" dirty="0" smtClean="0">
                <a:solidFill>
                  <a:srgbClr val="FF0000"/>
                </a:solidFill>
              </a:rPr>
              <a:t> neboli „sledování objektu“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Rotační pohyb  ve </a:t>
            </a:r>
            <a:r>
              <a:rPr lang="cs-CZ" sz="2800" dirty="0" smtClean="0"/>
              <a:t>vertikálním, </a:t>
            </a:r>
            <a:r>
              <a:rPr lang="cs-CZ" sz="2800" dirty="0" smtClean="0"/>
              <a:t>nebo horizontálním snímání filmové, </a:t>
            </a:r>
            <a:r>
              <a:rPr lang="cs-CZ" sz="2800" dirty="0" smtClean="0"/>
              <a:t>digitální, </a:t>
            </a:r>
            <a:r>
              <a:rPr lang="cs-CZ" sz="2800" dirty="0" smtClean="0"/>
              <a:t>nebo video kamery.</a:t>
            </a:r>
          </a:p>
          <a:p>
            <a:r>
              <a:rPr lang="cs-CZ" sz="2800" dirty="0" smtClean="0"/>
              <a:t>Ve fotografii se </a:t>
            </a:r>
            <a:r>
              <a:rPr lang="cs-CZ" sz="2800" dirty="0" err="1" smtClean="0"/>
              <a:t>panning</a:t>
            </a:r>
            <a:r>
              <a:rPr lang="cs-CZ" sz="2800" dirty="0" smtClean="0"/>
              <a:t> používá k zachycení rychlého </a:t>
            </a:r>
            <a:r>
              <a:rPr lang="cs-CZ" sz="2800" dirty="0" smtClean="0"/>
              <a:t>pohybu </a:t>
            </a:r>
            <a:r>
              <a:rPr lang="cs-CZ" sz="2800" dirty="0" smtClean="0"/>
              <a:t>a optického odlišení předmětu od pozadí. </a:t>
            </a:r>
          </a:p>
          <a:p>
            <a:r>
              <a:rPr lang="cs-CZ" sz="2800" dirty="0" smtClean="0"/>
              <a:t>Jde o to sledovat pohybující se objekt v hledáčku a tím snížit jeho relativní pohyb vůči fotografovi. </a:t>
            </a:r>
          </a:p>
          <a:p>
            <a:r>
              <a:rPr lang="cs-CZ" sz="2800" dirty="0" smtClean="0"/>
              <a:t>Ve fotografii se používá pro zvýšení důrazu na pohybující se objekt a zároveň pro větší rozostření pozadí, což sníží jeho rušivý efekt.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Neostrost optická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/>
              <a:t>Mechanické rozostření objektivu </a:t>
            </a:r>
            <a:r>
              <a:rPr lang="cs-CZ" sz="3000" dirty="0" smtClean="0"/>
              <a:t>fotoaparátu, </a:t>
            </a:r>
            <a:r>
              <a:rPr lang="cs-CZ" sz="3000" dirty="0" smtClean="0"/>
              <a:t>nebo použití minimálního clonového čísla a malé hloubky ostrosti.</a:t>
            </a:r>
          </a:p>
          <a:p>
            <a:r>
              <a:rPr lang="cs-CZ" sz="3000" dirty="0" smtClean="0"/>
              <a:t>Neostrosti se dosáhne také použitím speciálních změkčujících objektivů, předsádek, průhledných předmětů (folie, plast, vazelína, sádlo) před objektivem.</a:t>
            </a:r>
          </a:p>
          <a:p>
            <a:r>
              <a:rPr lang="cs-CZ" sz="3000" dirty="0" smtClean="0"/>
              <a:t>Zvláštním pohybovým efektem je změna ohniskové vzdálenosti – </a:t>
            </a:r>
            <a:r>
              <a:rPr lang="cs-CZ" sz="3000" dirty="0" err="1" smtClean="0"/>
              <a:t>zoomování</a:t>
            </a:r>
            <a:r>
              <a:rPr lang="cs-CZ" sz="3000" dirty="0" smtClean="0"/>
              <a:t> během expozice.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Zopakujte si!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2800" dirty="0" smtClean="0"/>
              <a:t>Napište, </a:t>
            </a:r>
            <a:r>
              <a:rPr lang="cs-CZ" sz="2800" dirty="0" smtClean="0"/>
              <a:t>jaké rozeznáváme druhy ostření: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Rozdíl mezi pohybovou a obrazovou neostrostí: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Popište mírnou neostrost: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Co je to roztřesení: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Čím dosáhneme </a:t>
            </a:r>
            <a:r>
              <a:rPr lang="cs-CZ" sz="2800" dirty="0" smtClean="0"/>
              <a:t>optické neostrosti:</a:t>
            </a:r>
            <a:endParaRPr lang="cs-CZ" sz="2800" dirty="0" smtClean="0"/>
          </a:p>
          <a:p>
            <a:pPr marL="514350" indent="-514350">
              <a:buAutoNum type="arabicPeriod"/>
            </a:pPr>
            <a:r>
              <a:rPr lang="cs-CZ" sz="2800" dirty="0" smtClean="0"/>
              <a:t>Co je to pohybová neostrost: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Co je to </a:t>
            </a:r>
            <a:r>
              <a:rPr lang="cs-CZ" sz="2800" dirty="0" err="1" smtClean="0"/>
              <a:t>panning</a:t>
            </a:r>
            <a:r>
              <a:rPr lang="cs-CZ" sz="2800" dirty="0" smtClean="0"/>
              <a:t>:</a:t>
            </a:r>
          </a:p>
          <a:p>
            <a:pPr marL="514350" indent="-514350">
              <a:buAutoNum type="arabicPeriod"/>
            </a:pPr>
            <a:r>
              <a:rPr lang="cs-CZ" sz="2800" dirty="0" smtClean="0"/>
              <a:t>K čemu se </a:t>
            </a:r>
            <a:r>
              <a:rPr lang="cs-CZ" sz="2800" dirty="0" err="1" smtClean="0"/>
              <a:t>panning</a:t>
            </a:r>
            <a:r>
              <a:rPr lang="cs-CZ" sz="2800" dirty="0" smtClean="0"/>
              <a:t> používá:</a:t>
            </a:r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 smtClean="0"/>
          </a:p>
          <a:p>
            <a:pPr marL="514350" indent="-514350">
              <a:buAutoNum type="arabicPeriod"/>
            </a:pPr>
            <a:endParaRPr lang="cs-CZ" sz="2800" dirty="0"/>
          </a:p>
        </p:txBody>
      </p:sp>
      <p:pic>
        <p:nvPicPr>
          <p:cNvPr id="2050" name="Picture 2" descr="C:\Documents and Settings\Martina\Local Settings\Temporary Internet Files\Content.IE5\J6MHB204\MC9004404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7"/>
            <a:ext cx="1285884" cy="1027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/>
              <a:t>Odkazy</a:t>
            </a:r>
            <a:endParaRPr lang="cs-CZ" sz="3200" b="1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400" b="1" u="sng" dirty="0" smtClean="0">
              <a:hlinkClick r:id="rId2"/>
            </a:endParaRPr>
          </a:p>
          <a:p>
            <a:r>
              <a:rPr lang="cs-CZ" sz="2400" b="1" u="sng" dirty="0" smtClean="0">
                <a:hlinkClick r:id="rId2"/>
              </a:rPr>
              <a:t>http://cs.wikipedia.org/wiki/Ostrost</a:t>
            </a:r>
            <a:r>
              <a:rPr lang="cs-CZ" sz="2400" b="1" dirty="0" smtClean="0"/>
              <a:t> </a:t>
            </a:r>
            <a:endParaRPr lang="cs-CZ" sz="2400" dirty="0" smtClean="0"/>
          </a:p>
          <a:p>
            <a:r>
              <a:rPr lang="cs-CZ" sz="2400" b="1" u="sng" dirty="0" smtClean="0">
                <a:hlinkClick r:id="rId3"/>
              </a:rPr>
              <a:t>http://www.</a:t>
            </a:r>
            <a:r>
              <a:rPr lang="cs-CZ" sz="2400" b="1" u="sng" dirty="0" err="1" smtClean="0">
                <a:hlinkClick r:id="rId3"/>
              </a:rPr>
              <a:t>jaknafoceni.cz</a:t>
            </a:r>
            <a:r>
              <a:rPr lang="cs-CZ" sz="2400" b="1" u="sng" dirty="0" smtClean="0">
                <a:hlinkClick r:id="rId3"/>
              </a:rPr>
              <a:t>/29/jak-fotit-</a:t>
            </a:r>
            <a:r>
              <a:rPr lang="cs-CZ" sz="2400" b="1" u="sng" dirty="0" err="1" smtClean="0">
                <a:hlinkClick r:id="rId3"/>
              </a:rPr>
              <a:t>ostre</a:t>
            </a:r>
            <a:r>
              <a:rPr lang="cs-CZ" sz="2400" b="1" u="sng" dirty="0" smtClean="0">
                <a:hlinkClick r:id="rId3"/>
              </a:rPr>
              <a:t>/</a:t>
            </a:r>
            <a:r>
              <a:rPr lang="cs-CZ" sz="2400" b="1" dirty="0" smtClean="0"/>
              <a:t> </a:t>
            </a:r>
          </a:p>
          <a:p>
            <a:r>
              <a:rPr lang="cs-CZ" sz="2400" b="1" u="sng" dirty="0" smtClean="0">
                <a:hlinkClick r:id="rId4"/>
              </a:rPr>
              <a:t>http://cs.wikipedia.org/wiki/Pohybov%C3%A1_neostrost</a:t>
            </a:r>
            <a:r>
              <a:rPr lang="cs-CZ" sz="2400" b="1" u="sng" dirty="0" smtClean="0">
                <a:hlinkClick r:id="rId5"/>
              </a:rPr>
              <a:t> </a:t>
            </a:r>
          </a:p>
          <a:p>
            <a:r>
              <a:rPr lang="cs-CZ" sz="2400" b="1" u="sng" dirty="0" smtClean="0">
                <a:hlinkClick r:id="rId5"/>
              </a:rPr>
              <a:t>http://cs.wikipedia.org/wiki/Obrazov%C3%A1_kompozice</a:t>
            </a:r>
            <a:endParaRPr lang="cs-CZ" sz="2400" dirty="0" smtClean="0"/>
          </a:p>
          <a:p>
            <a:endParaRPr lang="cs-CZ" sz="2400" b="1" u="sng" dirty="0" smtClean="0"/>
          </a:p>
          <a:p>
            <a:pPr lvl="0"/>
            <a:r>
              <a:rPr lang="cs-CZ" sz="2400" b="1" dirty="0" smtClean="0"/>
              <a:t>Pokud není uveden internetový odkaz, fotografie pochází z vlastních  zdrojů.</a:t>
            </a:r>
            <a:endParaRPr lang="cs-CZ" sz="2400" dirty="0" smtClean="0"/>
          </a:p>
          <a:p>
            <a:pPr>
              <a:buNone/>
            </a:pPr>
            <a:endParaRPr lang="cs-CZ" sz="2400" dirty="0"/>
          </a:p>
        </p:txBody>
      </p:sp>
      <p:pic>
        <p:nvPicPr>
          <p:cNvPr id="1026" name="Picture 2" descr="C:\Documents and Settings\Martina\Local Settings\Temporary Internet Files\Content.IE5\I1FX374E\MC900438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57166"/>
            <a:ext cx="1428760" cy="97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000132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Ostrost - neostrost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/>
              <a:t>Fotografická ostrost</a:t>
            </a:r>
          </a:p>
          <a:p>
            <a:pPr algn="ctr">
              <a:buNone/>
            </a:pPr>
            <a:endParaRPr lang="cs-CZ" sz="2800" dirty="0" smtClean="0"/>
          </a:p>
          <a:p>
            <a:r>
              <a:rPr lang="cs-CZ" sz="2800" dirty="0" smtClean="0"/>
              <a:t>Ostrost ve fotografii  je hranový kontrast obrazu. </a:t>
            </a:r>
          </a:p>
          <a:p>
            <a:r>
              <a:rPr lang="cs-CZ" sz="2800" dirty="0" smtClean="0"/>
              <a:t>Ostrost závisí na velikosti funkci změny kontrastu vzhledem k prostoru -  lidskému oku se zdají kontrastnější obrázky ostřejší.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714909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/>
              <a:t>U fotoaparátů rozeznáváme různé druhy ostření:</a:t>
            </a:r>
          </a:p>
          <a:p>
            <a:pPr algn="ctr">
              <a:buNone/>
            </a:pPr>
            <a:endParaRPr lang="cs-CZ" sz="2800" b="1" dirty="0" smtClean="0"/>
          </a:p>
          <a:p>
            <a:r>
              <a:rPr lang="cs-CZ" sz="2800" dirty="0" smtClean="0"/>
              <a:t>Ruční (manuální) ostření.</a:t>
            </a:r>
          </a:p>
          <a:p>
            <a:r>
              <a:rPr lang="cs-CZ" sz="2800" dirty="0" smtClean="0"/>
              <a:t>Jednorázové (single) ostření.</a:t>
            </a:r>
          </a:p>
          <a:p>
            <a:r>
              <a:rPr lang="cs-CZ" sz="2800" dirty="0" smtClean="0"/>
              <a:t>Průběžné (kontinuální) ostření.</a:t>
            </a:r>
          </a:p>
          <a:p>
            <a:endParaRPr lang="cs-CZ" sz="2800" dirty="0" smtClean="0"/>
          </a:p>
          <a:p>
            <a:pPr algn="ctr">
              <a:buNone/>
            </a:pPr>
            <a:r>
              <a:rPr lang="cs-CZ" sz="2800" dirty="0" smtClean="0"/>
              <a:t>Ostření fotoaparátu záleží na volbě rozložení zaostřovacích bodů.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Neostrost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800" dirty="0" smtClean="0"/>
              <a:t>Patří k základním výrazovým prostředkům </a:t>
            </a:r>
            <a:r>
              <a:rPr lang="cs-CZ" sz="2800" dirty="0" smtClean="0"/>
              <a:t>fotografie</a:t>
            </a:r>
          </a:p>
          <a:p>
            <a:pPr algn="ctr">
              <a:buNone/>
            </a:pPr>
            <a:r>
              <a:rPr lang="cs-CZ" sz="2800" b="1" dirty="0" smtClean="0"/>
              <a:t>Typy neostrosti:</a:t>
            </a:r>
          </a:p>
          <a:p>
            <a:pPr>
              <a:buNone/>
            </a:pPr>
            <a:r>
              <a:rPr lang="cs-CZ" sz="2800" b="1" dirty="0" smtClean="0"/>
              <a:t>Pohybová neostrost </a:t>
            </a:r>
            <a:r>
              <a:rPr lang="cs-CZ" sz="2800" dirty="0" smtClean="0"/>
              <a:t>způsobená</a:t>
            </a:r>
            <a:r>
              <a:rPr lang="cs-CZ" sz="2800" b="1" dirty="0" smtClean="0"/>
              <a:t> otřesem fotoaparátu</a:t>
            </a:r>
            <a:r>
              <a:rPr lang="cs-CZ" sz="2800" dirty="0" smtClean="0"/>
              <a:t> </a:t>
            </a:r>
          </a:p>
          <a:p>
            <a:pPr>
              <a:buNone/>
            </a:pPr>
            <a:r>
              <a:rPr lang="cs-CZ" sz="2800" dirty="0" smtClean="0"/>
              <a:t>nebo</a:t>
            </a:r>
            <a:r>
              <a:rPr lang="cs-CZ" sz="2800" b="1" dirty="0" smtClean="0"/>
              <a:t> pohybem objektu.</a:t>
            </a:r>
            <a:r>
              <a:rPr lang="cs-CZ" sz="2800" dirty="0" smtClean="0"/>
              <a:t> </a:t>
            </a:r>
          </a:p>
          <a:p>
            <a:pPr>
              <a:buNone/>
            </a:pPr>
            <a:r>
              <a:rPr lang="cs-CZ" sz="2800" b="1" dirty="0" smtClean="0"/>
              <a:t>Obrazová neostrost </a:t>
            </a:r>
            <a:r>
              <a:rPr lang="cs-CZ" sz="2800" dirty="0" smtClean="0"/>
              <a:t>způsobená</a:t>
            </a:r>
            <a:r>
              <a:rPr lang="cs-CZ" sz="2800" b="1" dirty="0" smtClean="0"/>
              <a:t> špatným zaostřením</a:t>
            </a:r>
            <a:r>
              <a:rPr lang="cs-CZ" sz="2800" dirty="0" smtClean="0"/>
              <a:t> 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Existuje mnoho scén, kdy neostrost není na škodu, </a:t>
            </a:r>
          </a:p>
          <a:p>
            <a:pPr>
              <a:buNone/>
            </a:pPr>
            <a:r>
              <a:rPr lang="cs-CZ" sz="2800" dirty="0" smtClean="0"/>
              <a:t>naopak, je žádoucí. </a:t>
            </a:r>
          </a:p>
          <a:p>
            <a:pPr>
              <a:buNone/>
            </a:pPr>
            <a:r>
              <a:rPr lang="cs-CZ" sz="2800" b="1" dirty="0" smtClean="0"/>
              <a:t>Příkladem</a:t>
            </a:r>
            <a:r>
              <a:rPr lang="cs-CZ" sz="2800" dirty="0" smtClean="0"/>
              <a:t> může být focení vodopádu, </a:t>
            </a:r>
            <a:r>
              <a:rPr lang="cs-CZ" sz="2800" dirty="0" smtClean="0"/>
              <a:t>pro noční </a:t>
            </a:r>
            <a:r>
              <a:rPr lang="cs-CZ" sz="2800" dirty="0" smtClean="0"/>
              <a:t>fotografii se výborně dá využít jedoucích aut, nebo “zmizení osob”. </a:t>
            </a: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IMG_4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4214842" cy="2809895"/>
          </a:xfrm>
          <a:prstGeom prst="rect">
            <a:avLst/>
          </a:prstGeom>
        </p:spPr>
      </p:pic>
      <p:pic>
        <p:nvPicPr>
          <p:cNvPr id="3" name="Obrázek 2" descr="P1000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682" y="3929066"/>
            <a:ext cx="4437094" cy="2495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428604"/>
            <a:ext cx="4040188" cy="1357321"/>
          </a:xfrm>
        </p:spPr>
        <p:txBody>
          <a:bodyPr>
            <a:normAutofit/>
          </a:bodyPr>
          <a:lstStyle/>
          <a:p>
            <a:r>
              <a:rPr lang="cs-CZ" dirty="0" smtClean="0"/>
              <a:t>1. </a:t>
            </a:r>
            <a:r>
              <a:rPr lang="cs-CZ" sz="2800" b="0" dirty="0" smtClean="0"/>
              <a:t>Všechny části jsou ostré. </a:t>
            </a:r>
            <a:endParaRPr lang="cs-CZ" sz="2800" b="0" dirty="0"/>
          </a:p>
        </p:txBody>
      </p:sp>
      <p:pic>
        <p:nvPicPr>
          <p:cNvPr id="7" name="Zástupný symbol pro obsah 6" descr="2011-08-01--12-34-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496"/>
            <a:ext cx="4040188" cy="2693459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85728"/>
            <a:ext cx="4041775" cy="1889147"/>
          </a:xfrm>
        </p:spPr>
        <p:txBody>
          <a:bodyPr>
            <a:normAutofit/>
          </a:bodyPr>
          <a:lstStyle/>
          <a:p>
            <a:r>
              <a:rPr lang="cs-CZ" dirty="0" smtClean="0"/>
              <a:t>2. </a:t>
            </a:r>
            <a:r>
              <a:rPr lang="cs-CZ" b="0" dirty="0" smtClean="0"/>
              <a:t>Mírná neostrost –snímek je srozumitelný, ale připouští se neostrost buď </a:t>
            </a:r>
            <a:r>
              <a:rPr lang="cs-CZ" b="0" dirty="0" smtClean="0"/>
              <a:t>vzdálených, </a:t>
            </a:r>
            <a:r>
              <a:rPr lang="cs-CZ" b="0" dirty="0" smtClean="0"/>
              <a:t>nebo blízkých předmětů.</a:t>
            </a:r>
            <a:endParaRPr lang="cs-CZ" b="0" dirty="0"/>
          </a:p>
        </p:txBody>
      </p:sp>
      <p:pic>
        <p:nvPicPr>
          <p:cNvPr id="8" name="Zástupný symbol pro obsah 7" descr="2011-07-31--12-28-4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3. Úplná neostrost – což lze použít jako </a:t>
            </a:r>
            <a:r>
              <a:rPr lang="cs-CZ" sz="2800" dirty="0" smtClean="0"/>
              <a:t>umělecký, </a:t>
            </a:r>
            <a:r>
              <a:rPr lang="cs-CZ" sz="2800" dirty="0" smtClean="0"/>
              <a:t>nebo výtvarný snímek.</a:t>
            </a:r>
          </a:p>
          <a:p>
            <a:pPr>
              <a:buNone/>
            </a:pPr>
            <a:r>
              <a:rPr lang="cs-CZ" sz="2800" dirty="0" smtClean="0"/>
              <a:t>Pomocí neostrosti můžeme dosáhnout dojmu rychlosti, spěchu, dynamiky(pohybová neostrost).</a:t>
            </a:r>
            <a:endParaRPr lang="cs-CZ" sz="2800" dirty="0"/>
          </a:p>
        </p:txBody>
      </p:sp>
      <p:pic>
        <p:nvPicPr>
          <p:cNvPr id="5" name="Obrázek 4" descr="IMG_2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786058"/>
            <a:ext cx="4714908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Pohybová neostrost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800" b="1" dirty="0" smtClean="0"/>
              <a:t>Roztřesení, rozmazání</a:t>
            </a:r>
          </a:p>
          <a:p>
            <a:r>
              <a:rPr lang="cs-CZ" sz="2800" dirty="0" smtClean="0"/>
              <a:t>Zachycení pohybujících se objektů ve </a:t>
            </a:r>
            <a:r>
              <a:rPr lang="cs-CZ" sz="2800" dirty="0" smtClean="0"/>
              <a:t>fotografii, </a:t>
            </a:r>
            <a:r>
              <a:rPr lang="cs-CZ" sz="2800" dirty="0" smtClean="0"/>
              <a:t>nebo na </a:t>
            </a:r>
            <a:r>
              <a:rPr lang="cs-CZ" sz="2800" dirty="0" smtClean="0"/>
              <a:t>sekvenci snímků, </a:t>
            </a:r>
            <a:r>
              <a:rPr lang="cs-CZ" sz="2800" dirty="0" err="1" smtClean="0"/>
              <a:t>např</a:t>
            </a:r>
            <a:r>
              <a:rPr lang="cs-CZ" sz="2800" dirty="0" smtClean="0"/>
              <a:t>: ve filmu, animaci.</a:t>
            </a:r>
          </a:p>
          <a:p>
            <a:r>
              <a:rPr lang="cs-CZ" sz="2800" dirty="0" smtClean="0"/>
              <a:t>Neostrý záběr vznikne, když během záznamů jednoho </a:t>
            </a:r>
            <a:r>
              <a:rPr lang="cs-CZ" sz="2800" dirty="0" smtClean="0"/>
              <a:t>snímku, </a:t>
            </a:r>
            <a:r>
              <a:rPr lang="cs-CZ" sz="2800" dirty="0" smtClean="0"/>
              <a:t>nebo nahrávání </a:t>
            </a:r>
            <a:r>
              <a:rPr lang="cs-CZ" sz="2800" dirty="0" smtClean="0"/>
              <a:t>obrazu, </a:t>
            </a:r>
            <a:r>
              <a:rPr lang="cs-CZ" sz="2800" dirty="0" smtClean="0"/>
              <a:t>dojde k pohybovým změnám.</a:t>
            </a:r>
          </a:p>
          <a:p>
            <a:r>
              <a:rPr lang="cs-CZ" sz="2800" dirty="0" smtClean="0"/>
              <a:t>V důsledku rychlého pohybu předmětu nebo fotoaparátu během dlouhé expozice.</a:t>
            </a:r>
          </a:p>
          <a:p>
            <a:r>
              <a:rPr lang="cs-CZ" sz="2800" dirty="0" smtClean="0"/>
              <a:t>Může se jednat o nežádoucí defekt nebo o autorův záměr.</a:t>
            </a:r>
            <a:endParaRPr lang="cs-CZ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u="sng" dirty="0" smtClean="0">
                <a:solidFill>
                  <a:srgbClr val="FF0000"/>
                </a:solidFill>
              </a:rPr>
              <a:t>Rozdíl mezi pohybovou neostrostí a roztřesením</a:t>
            </a:r>
            <a:endParaRPr lang="cs-CZ" sz="3200" b="1" u="sng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>Pohybová neostrost </a:t>
            </a:r>
            <a:r>
              <a:rPr lang="cs-CZ" sz="2800" dirty="0" smtClean="0"/>
              <a:t>se používá v případě pohybu objektů v záběru.</a:t>
            </a:r>
          </a:p>
          <a:p>
            <a:pPr>
              <a:buNone/>
            </a:pPr>
            <a:endParaRPr lang="cs-CZ" sz="2800" dirty="0" smtClean="0"/>
          </a:p>
          <a:p>
            <a:pPr>
              <a:buNone/>
            </a:pPr>
            <a:r>
              <a:rPr lang="cs-CZ" sz="2800" b="1" dirty="0" smtClean="0"/>
              <a:t>Roztřesení</a:t>
            </a:r>
            <a:r>
              <a:rPr lang="cs-CZ" sz="2800" dirty="0" smtClean="0"/>
              <a:t> je chvění fotoaparátu během snímání.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543</Words>
  <Application>Microsoft Office PowerPoint</Application>
  <PresentationFormat>Předvádění na obrazovce (4:3)</PresentationFormat>
  <Paragraphs>89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VY_32_INOVACE_FOTF11260ŠVA</vt:lpstr>
      <vt:lpstr>Ostrost - neostrost</vt:lpstr>
      <vt:lpstr>Snímek 3</vt:lpstr>
      <vt:lpstr>Neostrost</vt:lpstr>
      <vt:lpstr>Snímek 5</vt:lpstr>
      <vt:lpstr>Snímek 6</vt:lpstr>
      <vt:lpstr>Snímek 7</vt:lpstr>
      <vt:lpstr>Pohybová neostrost</vt:lpstr>
      <vt:lpstr>Rozdíl mezi pohybovou neostrostí a roztřesením</vt:lpstr>
      <vt:lpstr>Metody zvýšení pohybové neostrosti</vt:lpstr>
      <vt:lpstr>Panning neboli „sledování objektu“</vt:lpstr>
      <vt:lpstr>Neostrost optická</vt:lpstr>
      <vt:lpstr>Zopakujte si!</vt:lpstr>
      <vt:lpstr>Odkazy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neostrost</dc:title>
  <dc:creator>Lenovo User</dc:creator>
  <cp:lastModifiedBy>Doma</cp:lastModifiedBy>
  <cp:revision>44</cp:revision>
  <dcterms:created xsi:type="dcterms:W3CDTF">2012-11-11T22:43:17Z</dcterms:created>
  <dcterms:modified xsi:type="dcterms:W3CDTF">2013-01-27T12:40:32Z</dcterms:modified>
</cp:coreProperties>
</file>