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88D4B-BAFF-45E4-8F9C-FB09FF4479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27A6-9DE2-4487-8DF2-A6A9AD83D1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://fotografie.sspol.cz/index.php?option=com_content&amp;view=article&amp;id=64&amp;Itemid=7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85751"/>
          </a:xfrm>
        </p:spPr>
        <p:txBody>
          <a:bodyPr>
            <a:noAutofit/>
          </a:bodyPr>
          <a:lstStyle/>
          <a:p>
            <a:pPr algn="r"/>
            <a:r>
              <a:rPr lang="cs-CZ" sz="1600" smtClean="0"/>
              <a:t>VY_32_INOVACE_FOTF11360ŠVA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8143932" cy="407196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Výukový materiál v rámci projektu OPVK 1,5 Peníze středním školám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projektu:		 Rozvoj vzdělanosti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Číslo šablony:		III/2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Datum vytvoření:		1.1.2013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Určeno pro předmět:		Fotografie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výukového materiálu:  	pracovní listy perspektiva obrazu							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Popis  využití: pracovní listy </a:t>
            </a:r>
            <a:r>
              <a:rPr lang="cs-CZ" dirty="0" smtClean="0">
                <a:solidFill>
                  <a:schemeClr val="tx1"/>
                </a:solidFill>
              </a:rPr>
              <a:t>perspektivy </a:t>
            </a:r>
            <a:r>
              <a:rPr lang="cs-CZ" dirty="0" smtClean="0">
                <a:solidFill>
                  <a:schemeClr val="tx1"/>
                </a:solidFill>
              </a:rPr>
              <a:t>obrazu s využitím </a:t>
            </a:r>
            <a:r>
              <a:rPr lang="cs-CZ" dirty="0" err="1" smtClean="0">
                <a:solidFill>
                  <a:schemeClr val="tx1"/>
                </a:solidFill>
              </a:rPr>
              <a:t>dataprojektoru</a:t>
            </a:r>
            <a:r>
              <a:rPr lang="cs-CZ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Čas: 25 minut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143900" cy="15035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3.Prostor a objem lze vyjádřit: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Stíny 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Zákrytem 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Objemem</a:t>
            </a:r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None/>
            </a:pPr>
            <a:r>
              <a:rPr lang="cs-CZ" sz="2800" b="1" dirty="0" smtClean="0"/>
              <a:t>4. Horní linie budov se budou zdánlivě </a:t>
            </a:r>
            <a:r>
              <a:rPr lang="cs-CZ" sz="2800" b="1" dirty="0" smtClean="0"/>
              <a:t>krátit, </a:t>
            </a:r>
            <a:r>
              <a:rPr lang="cs-CZ" sz="2800" b="1" dirty="0" smtClean="0"/>
              <a:t>fotíme –li: 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Budovu odspodu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Budovu </a:t>
            </a:r>
            <a:r>
              <a:rPr lang="cs-CZ" sz="2800" dirty="0" err="1" smtClean="0"/>
              <a:t>zhora</a:t>
            </a:r>
            <a:endParaRPr lang="cs-CZ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Budovu </a:t>
            </a:r>
            <a:r>
              <a:rPr lang="cs-CZ" sz="2800" dirty="0" smtClean="0"/>
              <a:t>zboku</a:t>
            </a:r>
            <a:endParaRPr lang="cs-CZ" sz="2800" dirty="0" smtClean="0"/>
          </a:p>
          <a:p>
            <a:pPr marL="514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Odkazy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hlinkClick r:id="rId2"/>
            </a:endParaRPr>
          </a:p>
          <a:p>
            <a:r>
              <a:rPr lang="cs-CZ" sz="2400" dirty="0" smtClean="0">
                <a:hlinkClick r:id="rId2"/>
              </a:rPr>
              <a:t>http://fotografie.</a:t>
            </a:r>
            <a:r>
              <a:rPr lang="cs-CZ" sz="2400" dirty="0" err="1" smtClean="0">
                <a:hlinkClick r:id="rId2"/>
              </a:rPr>
              <a:t>sspol.cz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</a:t>
            </a:r>
            <a:r>
              <a:rPr lang="cs-CZ" sz="2400" dirty="0" err="1" smtClean="0">
                <a:hlinkClick r:id="rId2"/>
              </a:rPr>
              <a:t>option</a:t>
            </a:r>
            <a:r>
              <a:rPr lang="cs-CZ" sz="2400" dirty="0" smtClean="0">
                <a:hlinkClick r:id="rId2"/>
              </a:rPr>
              <a:t>=</a:t>
            </a:r>
            <a:r>
              <a:rPr lang="cs-CZ" sz="2400" dirty="0" err="1" smtClean="0">
                <a:hlinkClick r:id="rId2"/>
              </a:rPr>
              <a:t>com</a:t>
            </a:r>
            <a:r>
              <a:rPr lang="cs-CZ" sz="2400" dirty="0" smtClean="0">
                <a:hlinkClick r:id="rId2"/>
              </a:rPr>
              <a:t>_</a:t>
            </a:r>
            <a:r>
              <a:rPr lang="cs-CZ" sz="2400" dirty="0" err="1" smtClean="0">
                <a:hlinkClick r:id="rId2"/>
              </a:rPr>
              <a:t>content</a:t>
            </a:r>
            <a:r>
              <a:rPr lang="cs-CZ" sz="2400" dirty="0" smtClean="0">
                <a:hlinkClick r:id="rId2"/>
              </a:rPr>
              <a:t>&amp;</a:t>
            </a:r>
            <a:r>
              <a:rPr lang="cs-CZ" sz="2400" dirty="0" err="1" smtClean="0">
                <a:hlinkClick r:id="rId2"/>
              </a:rPr>
              <a:t>view</a:t>
            </a:r>
            <a:r>
              <a:rPr lang="cs-CZ" sz="2400" dirty="0" smtClean="0">
                <a:hlinkClick r:id="rId2"/>
              </a:rPr>
              <a:t>=</a:t>
            </a:r>
            <a:r>
              <a:rPr lang="cs-CZ" sz="2400" dirty="0" err="1" smtClean="0">
                <a:hlinkClick r:id="rId2"/>
              </a:rPr>
              <a:t>article</a:t>
            </a:r>
            <a:r>
              <a:rPr lang="cs-CZ" sz="2400" dirty="0" smtClean="0">
                <a:hlinkClick r:id="rId2"/>
              </a:rPr>
              <a:t>&amp;id=64&amp;</a:t>
            </a:r>
            <a:r>
              <a:rPr lang="cs-CZ" sz="2400" dirty="0" err="1" smtClean="0">
                <a:hlinkClick r:id="rId2"/>
              </a:rPr>
              <a:t>Itemid</a:t>
            </a:r>
            <a:r>
              <a:rPr lang="cs-CZ" sz="2400" dirty="0" smtClean="0">
                <a:hlinkClick r:id="rId2"/>
              </a:rPr>
              <a:t>=78</a:t>
            </a:r>
            <a:endParaRPr lang="cs-CZ" sz="2400" dirty="0" smtClean="0"/>
          </a:p>
          <a:p>
            <a:pPr lvl="0">
              <a:buNone/>
            </a:pPr>
            <a:endParaRPr lang="cs-CZ" sz="2400" b="1" dirty="0" smtClean="0"/>
          </a:p>
          <a:p>
            <a:pPr lvl="0"/>
            <a:endParaRPr lang="cs-CZ" sz="2400" b="1" dirty="0" smtClean="0"/>
          </a:p>
          <a:p>
            <a:pPr lvl="0"/>
            <a:r>
              <a:rPr lang="cs-CZ" sz="2400" b="1" dirty="0" smtClean="0"/>
              <a:t>Pokud není uveden internetový odkaz, fotografie pochází z vlastních  zdrojů.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1026" name="Picture 2" descr="C:\Documents and Settings\Martina\Local Settings\Temporary Internet Files\Content.IE5\38LPA4G1\MC900438000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04"/>
            <a:ext cx="1360491" cy="927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Perspektiva </a:t>
            </a:r>
            <a:r>
              <a:rPr lang="cs-CZ" sz="3200" b="1" u="sng" smtClean="0">
                <a:solidFill>
                  <a:srgbClr val="FF0000"/>
                </a:solidFill>
              </a:rPr>
              <a:t>obrazu – část 1 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dirty="0" smtClean="0"/>
              <a:t>Dvourozměrná fotografie musí pro vyjádření třetího rozměru využít některé iluze, které vycházejí z lidského vnímání prostoru a tím prostor i na ploché fotografii zachytit.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 Jsou to:</a:t>
            </a:r>
            <a:br>
              <a:rPr lang="cs-CZ" sz="2800" dirty="0" smtClean="0"/>
            </a:br>
            <a:r>
              <a:rPr lang="cs-CZ" sz="2800" dirty="0" smtClean="0"/>
              <a:t>• lineární perspektiva</a:t>
            </a:r>
            <a:br>
              <a:rPr lang="cs-CZ" sz="2800" dirty="0" smtClean="0"/>
            </a:br>
            <a:r>
              <a:rPr lang="cs-CZ" sz="2800" dirty="0" smtClean="0"/>
              <a:t>• vzdušná perspektiva</a:t>
            </a:r>
            <a:br>
              <a:rPr lang="cs-CZ" sz="2800" dirty="0" smtClean="0"/>
            </a:br>
            <a:r>
              <a:rPr lang="cs-CZ" sz="2800" dirty="0" smtClean="0"/>
              <a:t>• zákryt</a:t>
            </a:r>
            <a:br>
              <a:rPr lang="cs-CZ" sz="2800" dirty="0" smtClean="0"/>
            </a:br>
            <a:r>
              <a:rPr lang="cs-CZ" sz="2800" dirty="0" smtClean="0"/>
              <a:t>• stíny</a:t>
            </a:r>
            <a:br>
              <a:rPr lang="cs-CZ" sz="2800" dirty="0" smtClean="0"/>
            </a:br>
            <a:r>
              <a:rPr lang="cs-CZ" sz="2800" dirty="0" smtClean="0"/>
              <a:t>• hloubka ostrosti</a:t>
            </a:r>
            <a:br>
              <a:rPr lang="cs-CZ" sz="2800" dirty="0" smtClean="0"/>
            </a:b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Lineární perspektiva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Je to způsob uspořádání a vzhledu předmětů na fotografii tak, aby se napodobilo lidské vnímání prostoru. </a:t>
            </a:r>
          </a:p>
          <a:p>
            <a:r>
              <a:rPr lang="cs-CZ" sz="2800" dirty="0" smtClean="0"/>
              <a:t>Základem lineární perspektivy jsou změny velikosti předmětů a sbíhání linií.</a:t>
            </a:r>
          </a:p>
          <a:p>
            <a:r>
              <a:rPr lang="cs-CZ" sz="2800" dirty="0" smtClean="0"/>
              <a:t>Základní princip lineární perspektivy je, že čím jsou předměty </a:t>
            </a:r>
            <a:r>
              <a:rPr lang="cs-CZ" sz="2800" b="1" dirty="0" smtClean="0"/>
              <a:t>dále</a:t>
            </a:r>
            <a:r>
              <a:rPr lang="cs-CZ" sz="2800" dirty="0" smtClean="0"/>
              <a:t>, tím se pozorovateli jeví </a:t>
            </a:r>
            <a:r>
              <a:rPr lang="cs-CZ" sz="2800" b="1" dirty="0" smtClean="0"/>
              <a:t>menší</a:t>
            </a:r>
            <a:r>
              <a:rPr lang="cs-CZ" sz="2800" dirty="0" smtClean="0"/>
              <a:t> - zdánlivě tedy mění </a:t>
            </a:r>
            <a:r>
              <a:rPr lang="cs-CZ" sz="2800" dirty="0" smtClean="0"/>
              <a:t>svoji </a:t>
            </a:r>
            <a:r>
              <a:rPr lang="cs-CZ" sz="2800" dirty="0" smtClean="0"/>
              <a:t>velikost - příkladem </a:t>
            </a:r>
            <a:r>
              <a:rPr lang="cs-CZ" sz="2800" dirty="0" smtClean="0"/>
              <a:t>jsou </a:t>
            </a:r>
            <a:r>
              <a:rPr lang="cs-CZ" sz="2800" dirty="0" smtClean="0"/>
              <a:t>Měsíc a Slunce, </a:t>
            </a:r>
            <a:r>
              <a:rPr lang="cs-CZ" sz="2800" dirty="0" smtClean="0"/>
              <a:t>obě planety </a:t>
            </a:r>
            <a:r>
              <a:rPr lang="cs-CZ" sz="2800" dirty="0" smtClean="0"/>
              <a:t>se jeví na obloze zhruba stejně velké.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Vzdušná perspektiva – modrání dálek.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>
            <a:normAutofit fontScale="70000" lnSpcReduction="20000"/>
          </a:bodyPr>
          <a:lstStyle/>
          <a:p>
            <a:endParaRPr lang="cs-CZ" sz="5100" dirty="0" smtClean="0"/>
          </a:p>
          <a:p>
            <a:r>
              <a:rPr lang="cs-CZ" sz="4600" dirty="0" smtClean="0"/>
              <a:t>Lidský mozek totiž velmi snadno určuje vzdálenost na základě známého faktu, že ve velké dálce je vše rozpité a namodralé. </a:t>
            </a:r>
          </a:p>
          <a:p>
            <a:r>
              <a:rPr lang="cs-CZ" sz="4600" dirty="0" smtClean="0"/>
              <a:t>Příčinou modrání dálek je masa vzduchu mezi předmětem a fotoaparátem. </a:t>
            </a:r>
          </a:p>
          <a:p>
            <a:r>
              <a:rPr lang="cs-CZ" sz="4600" dirty="0" smtClean="0"/>
              <a:t>Vzduch rozptyluje modré složky světla a tím modrou barvu do obrazu předmětu přidá (modře se rozzáří). </a:t>
            </a:r>
            <a:br>
              <a:rPr lang="cs-CZ" sz="4600" dirty="0" smtClean="0"/>
            </a:br>
            <a:endParaRPr lang="cs-CZ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Zákryt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r>
              <a:rPr lang="cs-CZ" dirty="0" smtClean="0"/>
              <a:t>Přirozeným prostředkem, jak vyjádřit prostor na fotografii, je zákryt předmětů.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Bližší objekt zakrývá vzdálenější objekt, a tím je jednoznačně dána jejich relativní vzdálenost.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Stíny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14908"/>
          </a:xfrm>
        </p:spPr>
        <p:txBody>
          <a:bodyPr>
            <a:normAutofit fontScale="92500"/>
          </a:bodyPr>
          <a:lstStyle/>
          <a:p>
            <a:endParaRPr lang="cs-CZ" dirty="0" smtClean="0"/>
          </a:p>
          <a:p>
            <a:r>
              <a:rPr lang="cs-CZ" sz="3500" dirty="0" smtClean="0"/>
              <a:t>prostor a objem lze vyjádřit  prací se stíny</a:t>
            </a:r>
          </a:p>
          <a:p>
            <a:r>
              <a:rPr lang="cs-CZ" sz="3500" dirty="0" smtClean="0"/>
              <a:t>stíny a zejména stranové tmavnutí může skutečný tvar a objem předmětu velmi dobře vyjádřit.</a:t>
            </a:r>
          </a:p>
          <a:p>
            <a:r>
              <a:rPr lang="cs-CZ" sz="3500" dirty="0" smtClean="0"/>
              <a:t>stranové světlo modeluje objem předmětu mnohem </a:t>
            </a:r>
            <a:r>
              <a:rPr lang="cs-CZ" sz="3500" dirty="0" smtClean="0"/>
              <a:t>lépe, </a:t>
            </a:r>
            <a:r>
              <a:rPr lang="cs-CZ" sz="3500" dirty="0" smtClean="0"/>
              <a:t>než např. světlo </a:t>
            </a:r>
            <a:r>
              <a:rPr lang="cs-CZ" sz="3500" dirty="0" smtClean="0"/>
              <a:t>čelní, </a:t>
            </a:r>
            <a:r>
              <a:rPr lang="cs-CZ" sz="3500" dirty="0" smtClean="0"/>
              <a:t>či zadní</a:t>
            </a:r>
            <a:br>
              <a:rPr lang="cs-CZ" sz="35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Sbíhání linií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Sbíhání </a:t>
            </a:r>
            <a:r>
              <a:rPr lang="cs-CZ" sz="2800" dirty="0" err="1" smtClean="0"/>
              <a:t>línií</a:t>
            </a:r>
            <a:r>
              <a:rPr lang="cs-CZ" sz="2800" dirty="0" smtClean="0"/>
              <a:t> je optický klam</a:t>
            </a:r>
          </a:p>
          <a:p>
            <a:r>
              <a:rPr lang="cs-CZ" sz="2800" dirty="0" smtClean="0"/>
              <a:t>Stále stejně vzdálené koleje se v dálce jeví úhlově </a:t>
            </a:r>
            <a:r>
              <a:rPr lang="cs-CZ" sz="2800" dirty="0" smtClean="0"/>
              <a:t>menší, a </a:t>
            </a:r>
            <a:r>
              <a:rPr lang="cs-CZ" sz="2800" dirty="0" smtClean="0"/>
              <a:t>tudíž </a:t>
            </a:r>
            <a:r>
              <a:rPr lang="cs-CZ" sz="2800" dirty="0" smtClean="0"/>
              <a:t>bližší, </a:t>
            </a:r>
            <a:r>
              <a:rPr lang="cs-CZ" sz="2800" dirty="0" err="1" smtClean="0"/>
              <a:t>např</a:t>
            </a:r>
            <a:r>
              <a:rPr lang="cs-CZ" sz="2800" dirty="0" smtClean="0"/>
              <a:t>: koleje, silnice, cesty, zábradlí atp.</a:t>
            </a:r>
          </a:p>
          <a:p>
            <a:endParaRPr lang="cs-CZ" sz="2800" dirty="0" smtClean="0"/>
          </a:p>
          <a:p>
            <a:r>
              <a:rPr lang="cs-CZ" sz="2800" dirty="0" smtClean="0"/>
              <a:t>Častý jev na fotografiích – kácení </a:t>
            </a:r>
            <a:r>
              <a:rPr lang="cs-CZ" sz="2800" dirty="0" err="1" smtClean="0"/>
              <a:t>línií</a:t>
            </a:r>
            <a:r>
              <a:rPr lang="cs-CZ" sz="2800" dirty="0" smtClean="0"/>
              <a:t> (věž, lampa) při snímání architektury je důsledek stejného jevu.</a:t>
            </a:r>
          </a:p>
          <a:p>
            <a:r>
              <a:rPr lang="cs-CZ" sz="2800" dirty="0" smtClean="0"/>
              <a:t>Fotíme-li budovu odspodu, budou se nám horní linie budov zdánlivě krátit (sbíhat, kácet).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000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4572000" cy="2571750"/>
          </a:xfrm>
          <a:prstGeom prst="rect">
            <a:avLst/>
          </a:prstGeom>
        </p:spPr>
      </p:pic>
      <p:pic>
        <p:nvPicPr>
          <p:cNvPr id="8" name="Obrázek 7" descr="P1000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000108"/>
            <a:ext cx="2714644" cy="4826033"/>
          </a:xfrm>
          <a:prstGeom prst="rect">
            <a:avLst/>
          </a:prstGeom>
        </p:spPr>
      </p:pic>
      <p:pic>
        <p:nvPicPr>
          <p:cNvPr id="9" name="Obrázek 8" descr="P1000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429000"/>
            <a:ext cx="4786346" cy="2692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Zopakujte si!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sz="2800" b="1" dirty="0" smtClean="0"/>
              <a:t>1. Změna velikosti předmětů a sbíhání linií je základem: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Lineární perspektivy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Zákrytu</a:t>
            </a:r>
            <a:endParaRPr lang="cs-CZ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Restituce</a:t>
            </a:r>
          </a:p>
          <a:p>
            <a:pPr marL="514350" indent="-514350">
              <a:buFont typeface="+mj-lt"/>
              <a:buAutoNum type="alphaLcParenR"/>
            </a:pPr>
            <a:endParaRPr lang="cs-CZ" sz="2800" dirty="0" smtClean="0"/>
          </a:p>
          <a:p>
            <a:pPr marL="514350" indent="-514350">
              <a:buNone/>
            </a:pPr>
            <a:r>
              <a:rPr lang="cs-CZ" sz="2800" b="1" dirty="0" smtClean="0"/>
              <a:t>2. Vzdušné perspektivě se také říká: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Letecká perspektiva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Modrání dálek 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800" dirty="0" smtClean="0"/>
              <a:t>Letecká modř</a:t>
            </a:r>
          </a:p>
          <a:p>
            <a:pPr>
              <a:buNone/>
            </a:pPr>
            <a:endParaRPr lang="cs-CZ" sz="2800" dirty="0"/>
          </a:p>
        </p:txBody>
      </p:sp>
      <p:pic>
        <p:nvPicPr>
          <p:cNvPr id="4" name="Picture 2" descr="C:\Documents and Settings\Martina\Local Settings\Temporary Internet Files\Content.IE5\J6MHB204\MC9004404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28604"/>
            <a:ext cx="1285884" cy="1027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394</Words>
  <Application>Microsoft Office PowerPoint</Application>
  <PresentationFormat>Předvádění na obrazovce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VY_32_INOVACE_FOTF11360ŠVA</vt:lpstr>
      <vt:lpstr>Perspektiva obrazu – část 1 </vt:lpstr>
      <vt:lpstr>Lineární perspektiva</vt:lpstr>
      <vt:lpstr>Vzdušná perspektiva – modrání dálek.</vt:lpstr>
      <vt:lpstr>Zákryt</vt:lpstr>
      <vt:lpstr>Stíny</vt:lpstr>
      <vt:lpstr>Sbíhání linií</vt:lpstr>
      <vt:lpstr>Snímek 8</vt:lpstr>
      <vt:lpstr>Zopakujte si!</vt:lpstr>
      <vt:lpstr>Snímek 10</vt:lpstr>
      <vt:lpstr>Odkazy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VY_32_INOVACE_FOTF11360ŠVA</dc:title>
  <dc:creator>Lenovo User</dc:creator>
  <cp:lastModifiedBy>Doma</cp:lastModifiedBy>
  <cp:revision>40</cp:revision>
  <dcterms:created xsi:type="dcterms:W3CDTF">2012-11-19T12:30:52Z</dcterms:created>
  <dcterms:modified xsi:type="dcterms:W3CDTF">2013-01-27T12:52:05Z</dcterms:modified>
</cp:coreProperties>
</file>