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9" r:id="rId9"/>
    <p:sldId id="25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BA26-0EB5-43A4-9E8E-DA750D1FF54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3DE4-B93D-4633-B328-3990C97FEB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ografie.sspol.cz/index.php?option=com_content&amp;view=article&amp;id=64&amp;Itemid=78" TargetMode="External"/><Relationship Id="rId2" Type="http://schemas.openxmlformats.org/officeDocument/2006/relationships/hyperlink" Target="http://books.google.cz/books?id=302Ac10Uaj4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28627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/>
              <a:t>VY_32_INOVACE_FOTF11460ŠVA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429552" cy="385765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perspektiva obrazu –</a:t>
            </a:r>
            <a:r>
              <a:rPr lang="cs-CZ" dirty="0" smtClean="0">
                <a:solidFill>
                  <a:schemeClr val="tx1"/>
                </a:solidFill>
              </a:rPr>
              <a:t>část </a:t>
            </a:r>
            <a:r>
              <a:rPr lang="cs-CZ" dirty="0" smtClean="0">
                <a:solidFill>
                  <a:schemeClr val="tx1"/>
                </a:solidFill>
              </a:rPr>
              <a:t>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</a:t>
            </a:r>
            <a:r>
              <a:rPr lang="cs-CZ" dirty="0" smtClean="0">
                <a:solidFill>
                  <a:schemeClr val="tx1"/>
                </a:solidFill>
              </a:rPr>
              <a:t>listy k </a:t>
            </a:r>
            <a:r>
              <a:rPr lang="cs-CZ" dirty="0" smtClean="0">
                <a:solidFill>
                  <a:schemeClr val="tx1"/>
                </a:solidFill>
              </a:rPr>
              <a:t>perspektivě </a:t>
            </a:r>
            <a:r>
              <a:rPr lang="cs-CZ" dirty="0" smtClean="0">
                <a:solidFill>
                  <a:schemeClr val="tx1"/>
                </a:solidFill>
              </a:rPr>
              <a:t>obrazu, </a:t>
            </a:r>
            <a:r>
              <a:rPr lang="cs-CZ" dirty="0" smtClean="0">
                <a:solidFill>
                  <a:schemeClr val="tx1"/>
                </a:solidFill>
              </a:rPr>
              <a:t>rozdělení a  nákresy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25 minut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8501090" cy="1569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Perspektiva obrazu – část 2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Nejvzdálenější okraj scény – horizont, který pozorujeme, jeho umístění na obraze se řídí tím, z jaké výšky ho pozorujeme. </a:t>
            </a:r>
          </a:p>
          <a:p>
            <a:r>
              <a:rPr lang="cs-CZ" sz="2800" dirty="0" smtClean="0"/>
              <a:t>Snímání z výšky posouvá horizont dolů a naopak.</a:t>
            </a:r>
          </a:p>
          <a:p>
            <a:endParaRPr lang="cs-CZ" sz="2800" dirty="0" smtClean="0"/>
          </a:p>
          <a:p>
            <a:r>
              <a:rPr lang="cs-CZ" sz="2800" dirty="0" smtClean="0"/>
              <a:t>Perspektivy mohou být:</a:t>
            </a:r>
          </a:p>
          <a:p>
            <a:pPr lvl="2"/>
            <a:r>
              <a:rPr lang="cs-CZ" sz="2800" dirty="0" err="1" smtClean="0"/>
              <a:t>Jednoúběžníková</a:t>
            </a:r>
            <a:endParaRPr lang="cs-CZ" sz="2800" dirty="0" smtClean="0"/>
          </a:p>
          <a:p>
            <a:pPr lvl="2"/>
            <a:r>
              <a:rPr lang="cs-CZ" sz="2800" dirty="0" err="1" smtClean="0"/>
              <a:t>Dvojúběžníková</a:t>
            </a:r>
            <a:endParaRPr lang="cs-CZ" sz="2800" dirty="0" smtClean="0"/>
          </a:p>
          <a:p>
            <a:pPr lvl="2"/>
            <a:r>
              <a:rPr lang="cs-CZ" sz="2800" dirty="0" err="1" smtClean="0"/>
              <a:t>trojúběžníková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614366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err="1" smtClean="0"/>
              <a:t>Jednoúběžníková</a:t>
            </a:r>
            <a:r>
              <a:rPr lang="cs-CZ" sz="2800" dirty="0" smtClean="0"/>
              <a:t> perspektiva soustřeďuje </a:t>
            </a:r>
            <a:r>
              <a:rPr lang="cs-CZ" sz="2800" dirty="0" smtClean="0"/>
              <a:t>přímky v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obraze v </a:t>
            </a:r>
            <a:r>
              <a:rPr lang="cs-CZ" sz="2800" b="1" dirty="0" smtClean="0"/>
              <a:t>jednom bodě – úběžníku</a:t>
            </a:r>
            <a:r>
              <a:rPr lang="cs-CZ" sz="2800" dirty="0" smtClean="0"/>
              <a:t>, který je na</a:t>
            </a:r>
          </a:p>
          <a:p>
            <a:pPr>
              <a:buNone/>
            </a:pPr>
            <a:r>
              <a:rPr lang="cs-CZ" sz="2800" dirty="0" smtClean="0"/>
              <a:t>horizontu. </a:t>
            </a:r>
          </a:p>
          <a:p>
            <a:pPr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Je to tedy klasická perspektiva typu sbíhání linií</a:t>
            </a:r>
          </a:p>
          <a:p>
            <a:pPr algn="ctr"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Rozlišujeme dvě perspektivy:</a:t>
            </a:r>
          </a:p>
          <a:p>
            <a:pPr algn="ctr"/>
            <a:r>
              <a:rPr lang="cs-CZ" sz="2800" b="1" dirty="0" smtClean="0"/>
              <a:t>Průčelní perspektiva</a:t>
            </a:r>
          </a:p>
          <a:p>
            <a:pPr algn="ctr"/>
            <a:r>
              <a:rPr lang="cs-CZ" sz="2800" b="1" dirty="0" smtClean="0"/>
              <a:t>Nárožní perspektiva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Průčelní perspektiva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Úhlopříčky, které se spojí s rovnoběžkou v </a:t>
            </a:r>
            <a:r>
              <a:rPr lang="cs-CZ" sz="2800" b="1" dirty="0" smtClean="0"/>
              <a:t>jednom </a:t>
            </a:r>
            <a:r>
              <a:rPr lang="cs-CZ" sz="2800" b="1" dirty="0" smtClean="0"/>
              <a:t>bodě, </a:t>
            </a:r>
            <a:r>
              <a:rPr lang="cs-CZ" sz="2800" dirty="0" smtClean="0"/>
              <a:t>tzv. </a:t>
            </a:r>
            <a:r>
              <a:rPr lang="cs-CZ" sz="2800" b="1" dirty="0" smtClean="0">
                <a:solidFill>
                  <a:srgbClr val="FF0000"/>
                </a:solidFill>
              </a:rPr>
              <a:t>úběžníku – horizontu.</a:t>
            </a: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/>
              <a:t>Úběžník </a:t>
            </a:r>
            <a:r>
              <a:rPr lang="cs-CZ" sz="2800" dirty="0" smtClean="0"/>
              <a:t>je bod na horizontu, kam se sbíhají</a:t>
            </a:r>
          </a:p>
          <a:p>
            <a:pPr>
              <a:buNone/>
            </a:pPr>
            <a:r>
              <a:rPr lang="cs-CZ" sz="2800" dirty="0" smtClean="0"/>
              <a:t>	veškeré vodorovné čáry.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Úběžník na snímku přitom nemusí být jen jeden. 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ez názv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80629"/>
            <a:ext cx="7630754" cy="5277371"/>
          </a:xfrm>
          <a:prstGeom prst="rect">
            <a:avLst/>
          </a:prstGeom>
        </p:spPr>
      </p:pic>
      <p:pic>
        <p:nvPicPr>
          <p:cNvPr id="6" name="Obrázek 5" descr="P100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5728"/>
            <a:ext cx="5572164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Nárožní perspektiva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Přímky, které se setkají ve </a:t>
            </a:r>
            <a:r>
              <a:rPr lang="cs-CZ" sz="2800" b="1" dirty="0" smtClean="0"/>
              <a:t>dvou bodech – úběžnících.</a:t>
            </a:r>
          </a:p>
          <a:p>
            <a:endParaRPr lang="cs-CZ" sz="2800" b="1" dirty="0" smtClean="0"/>
          </a:p>
          <a:p>
            <a:r>
              <a:rPr lang="cs-CZ" sz="2800" dirty="0" smtClean="0"/>
              <a:t>Snímek je plochý.</a:t>
            </a:r>
          </a:p>
          <a:p>
            <a:endParaRPr lang="cs-CZ" sz="2800" dirty="0" smtClean="0"/>
          </a:p>
          <a:p>
            <a:r>
              <a:rPr lang="cs-CZ" sz="2800" dirty="0" smtClean="0"/>
              <a:t>Fotíme budovy, osvětlení závisí na výšce objektu (hrany budovy).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273"/>
            <a:ext cx="7248410" cy="4062925"/>
          </a:xfrm>
          <a:prstGeom prst="rect">
            <a:avLst/>
          </a:prstGeom>
        </p:spPr>
      </p:pic>
      <p:pic>
        <p:nvPicPr>
          <p:cNvPr id="5" name="Obrázek 4" descr="2011-08-03--14-07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3601340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Zopakujte si!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Co je to úběžník: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Rozdíl mezi nárožní a průčelní perspektivou: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Který nákres je nárožní a který průčelní perspektiva:</a:t>
            </a:r>
          </a:p>
          <a:p>
            <a:pPr marL="514350" indent="-51435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   </a:t>
            </a:r>
            <a:r>
              <a:rPr lang="cs-CZ" sz="2800" dirty="0" smtClean="0"/>
              <a:t>                     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B</a:t>
            </a:r>
          </a:p>
          <a:p>
            <a:pPr marL="4057650" lvl="8" indent="-514350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           </a:t>
            </a:r>
            <a:r>
              <a:rPr lang="cs-CZ" sz="4000" b="1" dirty="0" smtClean="0">
                <a:solidFill>
                  <a:srgbClr val="FF0000"/>
                </a:solidFill>
              </a:rPr>
              <a:t>B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Martina\Local Settings\Temporary Internet Files\Content.IE5\J6MHB204\MC900437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928694" cy="884857"/>
          </a:xfrm>
          <a:prstGeom prst="rect">
            <a:avLst/>
          </a:prstGeom>
          <a:noFill/>
        </p:spPr>
      </p:pic>
      <p:pic>
        <p:nvPicPr>
          <p:cNvPr id="5" name="Obrázek 4" descr="perspe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929066"/>
            <a:ext cx="5225329" cy="2928934"/>
          </a:xfrm>
          <a:prstGeom prst="rect">
            <a:avLst/>
          </a:prstGeom>
        </p:spPr>
      </p:pic>
      <p:pic>
        <p:nvPicPr>
          <p:cNvPr id="6" name="Zástupný symbol pro obsah 6" descr="Bez názv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3500462" cy="2351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hlinkClick r:id="rId2"/>
              </a:rPr>
              <a:t>http://books.google.cz/books?id=302Ac10Uaj4C</a:t>
            </a:r>
            <a:r>
              <a:rPr lang="cs-CZ" sz="2400" b="1" dirty="0" smtClean="0"/>
              <a:t> </a:t>
            </a:r>
          </a:p>
          <a:p>
            <a:pPr lvl="0"/>
            <a:r>
              <a:rPr lang="cs-CZ" sz="2400" b="1" dirty="0" smtClean="0">
                <a:hlinkClick r:id="rId3"/>
              </a:rPr>
              <a:t>http://fotografie.</a:t>
            </a:r>
            <a:r>
              <a:rPr lang="cs-CZ" sz="2400" b="1" dirty="0" err="1" smtClean="0">
                <a:hlinkClick r:id="rId3"/>
              </a:rPr>
              <a:t>sspol.cz</a:t>
            </a:r>
            <a:r>
              <a:rPr lang="cs-CZ" sz="2400" b="1" dirty="0" smtClean="0">
                <a:hlinkClick r:id="rId3"/>
              </a:rPr>
              <a:t>/index.</a:t>
            </a:r>
            <a:r>
              <a:rPr lang="cs-CZ" sz="2400" b="1" dirty="0" err="1" smtClean="0">
                <a:hlinkClick r:id="rId3"/>
              </a:rPr>
              <a:t>php</a:t>
            </a:r>
            <a:r>
              <a:rPr lang="cs-CZ" sz="2400" b="1" dirty="0" smtClean="0">
                <a:hlinkClick r:id="rId3"/>
              </a:rPr>
              <a:t>?</a:t>
            </a:r>
            <a:r>
              <a:rPr lang="cs-CZ" sz="2400" b="1" dirty="0" err="1" smtClean="0">
                <a:hlinkClick r:id="rId3"/>
              </a:rPr>
              <a:t>option</a:t>
            </a:r>
            <a:r>
              <a:rPr lang="cs-CZ" sz="2400" b="1" dirty="0" smtClean="0">
                <a:hlinkClick r:id="rId3"/>
              </a:rPr>
              <a:t>=</a:t>
            </a:r>
            <a:r>
              <a:rPr lang="cs-CZ" sz="2400" b="1" dirty="0" err="1" smtClean="0">
                <a:hlinkClick r:id="rId3"/>
              </a:rPr>
              <a:t>com</a:t>
            </a:r>
            <a:r>
              <a:rPr lang="cs-CZ" sz="2400" b="1" dirty="0" smtClean="0">
                <a:hlinkClick r:id="rId3"/>
              </a:rPr>
              <a:t>_</a:t>
            </a:r>
            <a:r>
              <a:rPr lang="cs-CZ" sz="2400" b="1" dirty="0" err="1" smtClean="0">
                <a:hlinkClick r:id="rId3"/>
              </a:rPr>
              <a:t>content</a:t>
            </a:r>
            <a:r>
              <a:rPr lang="cs-CZ" sz="2400" b="1" dirty="0" smtClean="0">
                <a:hlinkClick r:id="rId3"/>
              </a:rPr>
              <a:t>&amp;</a:t>
            </a:r>
            <a:r>
              <a:rPr lang="cs-CZ" sz="2400" b="1" dirty="0" err="1" smtClean="0">
                <a:hlinkClick r:id="rId3"/>
              </a:rPr>
              <a:t>view</a:t>
            </a:r>
            <a:r>
              <a:rPr lang="cs-CZ" sz="2400" b="1" dirty="0" smtClean="0">
                <a:hlinkClick r:id="rId3"/>
              </a:rPr>
              <a:t>=</a:t>
            </a:r>
            <a:r>
              <a:rPr lang="cs-CZ" sz="2400" b="1" dirty="0" err="1" smtClean="0">
                <a:hlinkClick r:id="rId3"/>
              </a:rPr>
              <a:t>article</a:t>
            </a:r>
            <a:r>
              <a:rPr lang="cs-CZ" sz="2400" b="1" dirty="0" smtClean="0">
                <a:hlinkClick r:id="rId3"/>
              </a:rPr>
              <a:t>&amp;id=64&amp;</a:t>
            </a:r>
            <a:r>
              <a:rPr lang="cs-CZ" sz="2400" b="1" dirty="0" err="1" smtClean="0">
                <a:hlinkClick r:id="rId3"/>
              </a:rPr>
              <a:t>Itemid</a:t>
            </a:r>
            <a:r>
              <a:rPr lang="cs-CZ" sz="2400" b="1" dirty="0" smtClean="0">
                <a:hlinkClick r:id="rId3"/>
              </a:rPr>
              <a:t>=78</a:t>
            </a:r>
            <a:r>
              <a:rPr lang="cs-CZ" sz="2400" b="1" dirty="0" smtClean="0"/>
              <a:t> </a:t>
            </a:r>
          </a:p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 Pokud není uveden internetový odkaz, fotografie pochází z vlastních zdrojů.</a:t>
            </a:r>
          </a:p>
          <a:p>
            <a:pPr lvl="0"/>
            <a:endParaRPr lang="cs-CZ" sz="2400" b="1" dirty="0" smtClean="0"/>
          </a:p>
          <a:p>
            <a:r>
              <a:rPr lang="cs-CZ" sz="2400" b="1" dirty="0" smtClean="0"/>
              <a:t>Nákresy průčelní a nárožní perspektivy  – nákres </a:t>
            </a:r>
            <a:r>
              <a:rPr lang="cs-CZ" sz="2400" b="1" smtClean="0"/>
              <a:t>v </a:t>
            </a:r>
            <a:r>
              <a:rPr lang="cs-CZ" sz="2400" b="1" smtClean="0"/>
              <a:t>programu malování</a:t>
            </a:r>
            <a:endParaRPr lang="cs-CZ" sz="2400" dirty="0" smtClean="0"/>
          </a:p>
          <a:p>
            <a:pPr lvl="0"/>
            <a:endParaRPr lang="cs-CZ" sz="2400" b="1" dirty="0" smtClean="0"/>
          </a:p>
          <a:p>
            <a:pPr lvl="0"/>
            <a:endParaRPr lang="cs-CZ" sz="2400" dirty="0" smtClean="0"/>
          </a:p>
          <a:p>
            <a:endParaRPr lang="cs-CZ" sz="2400" b="1" dirty="0" smtClean="0"/>
          </a:p>
          <a:p>
            <a:endParaRPr lang="cs-CZ" sz="2400" dirty="0"/>
          </a:p>
        </p:txBody>
      </p:sp>
      <p:pic>
        <p:nvPicPr>
          <p:cNvPr id="1026" name="Picture 2" descr="C:\Documents and Settings\Martina\Local Settings\Temporary Internet Files\Content.IE5\4REQDD9U\MC9004377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04"/>
            <a:ext cx="953595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183</Words>
  <Application>Microsoft Office PowerPoint</Application>
  <PresentationFormat>Předvádění na obrazovce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VY_32_INOVACE_FOTF11460ŠVA</vt:lpstr>
      <vt:lpstr>Perspektiva obrazu – část 2</vt:lpstr>
      <vt:lpstr>Snímek 3</vt:lpstr>
      <vt:lpstr>Průčelní perspektiva</vt:lpstr>
      <vt:lpstr>Snímek 5</vt:lpstr>
      <vt:lpstr>Nárožní perspektiva</vt:lpstr>
      <vt:lpstr>Snímek 7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VY_32_INOVACE_FOTF11460ŠVA</dc:title>
  <dc:creator>Lenovo User</dc:creator>
  <cp:lastModifiedBy>Doma</cp:lastModifiedBy>
  <cp:revision>36</cp:revision>
  <dcterms:created xsi:type="dcterms:W3CDTF">2012-11-19T14:09:40Z</dcterms:created>
  <dcterms:modified xsi:type="dcterms:W3CDTF">2013-01-27T12:55:10Z</dcterms:modified>
</cp:coreProperties>
</file>