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5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909-3E69-4F77-AB0C-E19A4B8FC5BF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82C-C67A-46C7-B585-4A6B181BFF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909-3E69-4F77-AB0C-E19A4B8FC5BF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82C-C67A-46C7-B585-4A6B181BFF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909-3E69-4F77-AB0C-E19A4B8FC5BF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82C-C67A-46C7-B585-4A6B181BFF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909-3E69-4F77-AB0C-E19A4B8FC5BF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82C-C67A-46C7-B585-4A6B181BFF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909-3E69-4F77-AB0C-E19A4B8FC5BF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82C-C67A-46C7-B585-4A6B181BFF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909-3E69-4F77-AB0C-E19A4B8FC5BF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82C-C67A-46C7-B585-4A6B181BFF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909-3E69-4F77-AB0C-E19A4B8FC5BF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82C-C67A-46C7-B585-4A6B181BFF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909-3E69-4F77-AB0C-E19A4B8FC5BF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82C-C67A-46C7-B585-4A6B181BFF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909-3E69-4F77-AB0C-E19A4B8FC5BF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82C-C67A-46C7-B585-4A6B181BFF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909-3E69-4F77-AB0C-E19A4B8FC5BF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82C-C67A-46C7-B585-4A6B181BFF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909-3E69-4F77-AB0C-E19A4B8FC5BF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82C-C67A-46C7-B585-4A6B181BFF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2D909-3E69-4F77-AB0C-E19A4B8FC5BF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5E82C-C67A-46C7-B585-4A6B181BFF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Obrazov%C3%A1_kompozice" TargetMode="External"/><Relationship Id="rId2" Type="http://schemas.openxmlformats.org/officeDocument/2006/relationships/hyperlink" Target="http://cs.wikipedia.org/wiki/V%C3%BD%C5%99e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hyperlink" Target="http://tuta.webzdarma.cz/odborpred/technologie/zvetzmenzmek.htm" TargetMode="External"/><Relationship Id="rId4" Type="http://schemas.openxmlformats.org/officeDocument/2006/relationships/hyperlink" Target="http://www.fotoskoda.cz/eobchod/p1070057-cz-meopta-maskovaci-ram-18x24-c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14313"/>
          </a:xfrm>
        </p:spPr>
        <p:txBody>
          <a:bodyPr>
            <a:noAutofit/>
          </a:bodyPr>
          <a:lstStyle/>
          <a:p>
            <a:pPr algn="r"/>
            <a:r>
              <a:rPr lang="cs-CZ" sz="1800" dirty="0" smtClean="0"/>
              <a:t>VY_32_INOVACE_FOTF11560ŠVA</a:t>
            </a: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5786" y="2143116"/>
            <a:ext cx="7572428" cy="421484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Výukový materiál v rámci projektu OPVK 1,5 Peníze středním školám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Číslo projektu:		CZ.1.07/1.5.00/34.0883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Název projektu:		 Rozvoj vzdělanosti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 Číslo šablony:		III/2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Datum vytvoření:		1.1.2013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Autor:			Mgr. Martina Švábová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Určeno pro předmět:		Fotografie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Tematická oblast:		Základní skladby obrazu – Kompozice obrazu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Obor vzdělání:		Fotograf (34-56-L/01) 1.ročník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Název výukového materiálu:  	pracovní listy Výřez – formáty výřezu			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Popis  využití: pracovní listy o výřezu na fotografii a jejich formáty s využitím </a:t>
            </a:r>
            <a:r>
              <a:rPr lang="cs-CZ" dirty="0" err="1" smtClean="0">
                <a:solidFill>
                  <a:schemeClr val="tx1"/>
                </a:solidFill>
              </a:rPr>
              <a:t>dataprojektoru</a:t>
            </a:r>
            <a:r>
              <a:rPr lang="cs-CZ" dirty="0" smtClean="0">
                <a:solidFill>
                  <a:schemeClr val="tx1"/>
                </a:solidFill>
              </a:rPr>
              <a:t> a notebooku k prohlubování a upevňování učiva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Čas: 25 minut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lo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7"/>
            <a:ext cx="9144000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Výřez – formáty výřezu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7"/>
          </a:xfrm>
        </p:spPr>
        <p:txBody>
          <a:bodyPr>
            <a:no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Neboli ořez </a:t>
            </a:r>
            <a:r>
              <a:rPr lang="cs-CZ" sz="2800" dirty="0" smtClean="0"/>
              <a:t>fotografií, filmů, </a:t>
            </a:r>
            <a:r>
              <a:rPr lang="cs-CZ" sz="2800" dirty="0" smtClean="0"/>
              <a:t>nebo videa spočívá ve volbě úhlu záběru, kamery a jeho směru.</a:t>
            </a:r>
          </a:p>
          <a:p>
            <a:endParaRPr lang="cs-CZ" sz="2800" dirty="0" smtClean="0"/>
          </a:p>
          <a:p>
            <a:r>
              <a:rPr lang="cs-CZ" sz="2800" dirty="0" smtClean="0"/>
              <a:t>Zkvalitňuje rámování a kompozici.</a:t>
            </a:r>
          </a:p>
          <a:p>
            <a:r>
              <a:rPr lang="cs-CZ" sz="2800" dirty="0" smtClean="0"/>
              <a:t>Zvýrazňuje </a:t>
            </a:r>
            <a:r>
              <a:rPr lang="cs-CZ" sz="2800" dirty="0" smtClean="0"/>
              <a:t>předměty, </a:t>
            </a:r>
            <a:r>
              <a:rPr lang="cs-CZ" sz="2800" dirty="0" smtClean="0"/>
              <a:t>nebo mění poměr stran.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Výřez může být proveden na hotové fotografii, díle a filmovém záběru.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 </a:t>
            </a: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r>
              <a:rPr lang="cs-CZ" sz="2800" dirty="0" smtClean="0"/>
              <a:t>Účelem výřezu je odstranit ze záběru všechny rušivé prvky, předměty.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Oříznutím odstraňujeme okrajové části </a:t>
            </a:r>
            <a:r>
              <a:rPr lang="cs-CZ" sz="2800" dirty="0" smtClean="0"/>
              <a:t>obrazu, </a:t>
            </a:r>
            <a:r>
              <a:rPr lang="cs-CZ" sz="2800" dirty="0" smtClean="0"/>
              <a:t>nebo vše nepodstatné.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Výřez v tisku nebo při úpravě obrázků – označujeme výběr a formát na fotografii, které jsou k dispozici na negativu, </a:t>
            </a:r>
            <a:r>
              <a:rPr lang="cs-CZ" sz="2800" dirty="0" smtClean="0"/>
              <a:t>diapozitivu, </a:t>
            </a:r>
            <a:r>
              <a:rPr lang="cs-CZ" sz="2800" dirty="0" smtClean="0"/>
              <a:t>nebo souboru </a:t>
            </a:r>
            <a:r>
              <a:rPr lang="cs-CZ" sz="2800" dirty="0" smtClean="0"/>
              <a:t>obsahujícím obrázky.</a:t>
            </a: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Výřez provádíme pomocí:</a:t>
            </a:r>
          </a:p>
          <a:p>
            <a:r>
              <a:rPr lang="cs-CZ" dirty="0" smtClean="0"/>
              <a:t>Softwaru pro úpravu snímku.</a:t>
            </a:r>
          </a:p>
          <a:p>
            <a:r>
              <a:rPr lang="cs-CZ" dirty="0" smtClean="0"/>
              <a:t>Zvětšovacího přístroje – maskovacích rámů.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220px-Natasha_and_Yun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714620"/>
            <a:ext cx="2681973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r>
              <a:rPr lang="cs-CZ" sz="2800" b="1" dirty="0" smtClean="0"/>
              <a:t>Maskovací rám </a:t>
            </a:r>
            <a:r>
              <a:rPr lang="cs-CZ" sz="2800" dirty="0" smtClean="0"/>
              <a:t>– zařízení, které upevňuje fotografický papír na stole pod zvětšovacím přístrojem ve správné pozici a poloze.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Je to pohyblivý rám, s pomocí kterého lze nastavit výřez při zvětšování.</a:t>
            </a:r>
          </a:p>
          <a:p>
            <a:r>
              <a:rPr lang="cs-CZ" sz="2800" dirty="0" smtClean="0"/>
              <a:t>9x12</a:t>
            </a:r>
          </a:p>
          <a:p>
            <a:r>
              <a:rPr lang="cs-CZ" sz="2800" dirty="0" smtClean="0"/>
              <a:t>13x18</a:t>
            </a:r>
          </a:p>
          <a:p>
            <a:r>
              <a:rPr lang="cs-CZ" sz="2800" dirty="0" smtClean="0"/>
              <a:t>18x24</a:t>
            </a:r>
          </a:p>
          <a:p>
            <a:r>
              <a:rPr lang="cs-CZ" sz="2800" dirty="0" smtClean="0"/>
              <a:t>30x40 a víc</a:t>
            </a:r>
          </a:p>
        </p:txBody>
      </p:sp>
      <p:pic>
        <p:nvPicPr>
          <p:cNvPr id="5" name="Obrázek 4" descr="1070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214818"/>
            <a:ext cx="2571768" cy="19888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Formáty výřezu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000" b="1" dirty="0" smtClean="0"/>
              <a:t>Obdélníkový výřez postavený na širší základnu -</a:t>
            </a:r>
            <a:r>
              <a:rPr lang="cs-CZ" sz="3000" dirty="0" smtClean="0"/>
              <a:t>tento výřez dává pocit klidu a harmonie, hodí se zejména pro snímky krajin a skupin.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b="1" dirty="0" smtClean="0"/>
              <a:t>Obdélníkový výřez postavený na úzké straně -</a:t>
            </a:r>
            <a:r>
              <a:rPr lang="cs-CZ" sz="3000" dirty="0" smtClean="0"/>
              <a:t>hodí se pro zdůraznění jednotlivých předmětů, osob a zvířat.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b="1" dirty="0" smtClean="0"/>
              <a:t>Detail </a:t>
            </a:r>
            <a:r>
              <a:rPr lang="cs-CZ" sz="3000" dirty="0" smtClean="0"/>
              <a:t>- vyzvedneme nejzajímavější partie snímku bez ohledu na okolí.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/>
              <a:t>Čtvercový výřez -</a:t>
            </a:r>
            <a:r>
              <a:rPr lang="cs-CZ" sz="2800" dirty="0" smtClean="0"/>
              <a:t>působí harmonicky a klidem, může se využívat na snímky krajin, zvířat, detailů.</a:t>
            </a:r>
          </a:p>
          <a:p>
            <a:pPr marL="514350" indent="-514350">
              <a:buFont typeface="+mj-lt"/>
              <a:buAutoNum type="arabicPeriod"/>
            </a:pPr>
            <a:endParaRPr lang="cs-CZ" sz="3000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Ukázky výřezu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pic>
        <p:nvPicPr>
          <p:cNvPr id="3" name="Obrázek 2" descr="IMG_4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071546"/>
            <a:ext cx="3786214" cy="2524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 descr="Kopie - IMG_4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142984"/>
            <a:ext cx="3500462" cy="5143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 descr="IMG_4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929066"/>
            <a:ext cx="3786214" cy="2524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Zopakujte si!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odstraníme výřezem: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Kde provádíme výřez:</a:t>
            </a:r>
          </a:p>
          <a:p>
            <a:pPr marL="514350" indent="-514350">
              <a:buFont typeface="+mj-lt"/>
              <a:buAutoNum type="arabicPeriod"/>
            </a:pPr>
            <a:r>
              <a:rPr lang="cs-CZ" smtClean="0"/>
              <a:t>Využití čtvercového výřezu: 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je to maskovací rám: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3" descr="C:\Documents and Settings\Martina\Local Settings\Temporary Internet Files\Content.IE5\J6MHB204\MC900437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1071570" cy="884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Odkazy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b="1" u="sng" dirty="0" smtClean="0">
              <a:hlinkClick r:id="rId2"/>
            </a:endParaRPr>
          </a:p>
          <a:p>
            <a:r>
              <a:rPr lang="cs-CZ" sz="2400" b="1" u="sng" dirty="0" smtClean="0">
                <a:hlinkClick r:id="rId2"/>
              </a:rPr>
              <a:t>http://cs.wikipedia.org/wiki/V%C3%BD%C5%99ez</a:t>
            </a:r>
            <a:r>
              <a:rPr lang="cs-CZ" sz="2400" b="1" dirty="0" smtClean="0"/>
              <a:t> </a:t>
            </a:r>
          </a:p>
          <a:p>
            <a:r>
              <a:rPr lang="cs-CZ" sz="2400" b="1" u="sng" dirty="0" smtClean="0">
                <a:hlinkClick r:id="rId3"/>
              </a:rPr>
              <a:t>http://cs.wikipedia.org/wiki/Obrazov%C3%A1_kompozice</a:t>
            </a:r>
            <a:endParaRPr lang="cs-CZ" sz="2400" b="1" u="sng" dirty="0" smtClean="0"/>
          </a:p>
          <a:p>
            <a:r>
              <a:rPr lang="cs-CZ" sz="2400" b="1" u="sng" dirty="0" smtClean="0">
                <a:hlinkClick r:id="rId4"/>
              </a:rPr>
              <a:t>http://www.</a:t>
            </a:r>
            <a:r>
              <a:rPr lang="cs-CZ" sz="2400" b="1" u="sng" dirty="0" err="1" smtClean="0">
                <a:hlinkClick r:id="rId4"/>
              </a:rPr>
              <a:t>fotoskoda.cz</a:t>
            </a:r>
            <a:r>
              <a:rPr lang="cs-CZ" sz="2400" b="1" u="sng" dirty="0" smtClean="0">
                <a:hlinkClick r:id="rId4"/>
              </a:rPr>
              <a:t>/</a:t>
            </a:r>
            <a:r>
              <a:rPr lang="cs-CZ" sz="2400" b="1" u="sng" dirty="0" err="1" smtClean="0">
                <a:hlinkClick r:id="rId4"/>
              </a:rPr>
              <a:t>eobchod</a:t>
            </a:r>
            <a:r>
              <a:rPr lang="cs-CZ" sz="2400" b="1" u="sng" dirty="0" smtClean="0">
                <a:hlinkClick r:id="rId4"/>
              </a:rPr>
              <a:t>//p1070057-</a:t>
            </a:r>
            <a:r>
              <a:rPr lang="cs-CZ" sz="2400" b="1" u="sng" dirty="0" err="1" smtClean="0">
                <a:hlinkClick r:id="rId4"/>
              </a:rPr>
              <a:t>cz</a:t>
            </a:r>
            <a:r>
              <a:rPr lang="cs-CZ" sz="2400" b="1" u="sng" dirty="0" smtClean="0">
                <a:hlinkClick r:id="rId4"/>
              </a:rPr>
              <a:t>-</a:t>
            </a:r>
            <a:r>
              <a:rPr lang="cs-CZ" sz="2400" b="1" u="sng" dirty="0" err="1" smtClean="0">
                <a:hlinkClick r:id="rId4"/>
              </a:rPr>
              <a:t>meopta</a:t>
            </a:r>
            <a:r>
              <a:rPr lang="cs-CZ" sz="2400" b="1" u="sng" dirty="0" smtClean="0">
                <a:hlinkClick r:id="rId4"/>
              </a:rPr>
              <a:t>-</a:t>
            </a:r>
            <a:r>
              <a:rPr lang="cs-CZ" sz="2400" b="1" u="sng" dirty="0" err="1" smtClean="0">
                <a:hlinkClick r:id="rId4"/>
              </a:rPr>
              <a:t>maskovaci</a:t>
            </a:r>
            <a:r>
              <a:rPr lang="cs-CZ" sz="2400" b="1" u="sng" dirty="0" smtClean="0">
                <a:hlinkClick r:id="rId4"/>
              </a:rPr>
              <a:t>-</a:t>
            </a:r>
            <a:r>
              <a:rPr lang="cs-CZ" sz="2400" b="1" u="sng" dirty="0" err="1" smtClean="0">
                <a:hlinkClick r:id="rId4"/>
              </a:rPr>
              <a:t>ram</a:t>
            </a:r>
            <a:r>
              <a:rPr lang="cs-CZ" sz="2400" b="1" u="sng" dirty="0" smtClean="0">
                <a:hlinkClick r:id="rId4"/>
              </a:rPr>
              <a:t>-18x24-cm</a:t>
            </a:r>
            <a:endParaRPr lang="cs-CZ" sz="2400" b="1" u="sng" dirty="0" smtClean="0"/>
          </a:p>
          <a:p>
            <a:r>
              <a:rPr lang="cs-CZ" sz="2400" b="1" u="sng" dirty="0" smtClean="0">
                <a:hlinkClick r:id="rId5"/>
              </a:rPr>
              <a:t>http://tuta.webzdarma.cz/odborpred/technologie/zvetzmenzmek.htm</a:t>
            </a:r>
            <a:endParaRPr lang="cs-CZ" sz="2400" b="1" u="sng" dirty="0" smtClean="0"/>
          </a:p>
          <a:p>
            <a:endParaRPr lang="cs-CZ" sz="2400" b="1" u="sng" dirty="0" smtClean="0"/>
          </a:p>
          <a:p>
            <a:pPr lvl="0"/>
            <a:r>
              <a:rPr lang="cs-CZ" sz="2400" b="1" dirty="0" smtClean="0"/>
              <a:t>Pokud není uveden internetový odkaz, fotografie pochází z vlastních  zdrojů.</a:t>
            </a:r>
            <a:endParaRPr lang="cs-CZ" sz="2400" dirty="0" smtClean="0"/>
          </a:p>
          <a:p>
            <a:endParaRPr lang="cs-CZ" sz="2400" dirty="0"/>
          </a:p>
        </p:txBody>
      </p:sp>
      <p:pic>
        <p:nvPicPr>
          <p:cNvPr id="1026" name="Picture 2" descr="C:\Documents and Settings\Martina\Local Settings\Temporary Internet Files\Content.IE5\UMG5MQ4U\MC900438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28604"/>
            <a:ext cx="1428761" cy="97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295</Words>
  <Application>Microsoft Office PowerPoint</Application>
  <PresentationFormat>Předvádění na obrazovce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VY_32_INOVACE_FOTF11560ŠVA</vt:lpstr>
      <vt:lpstr>Výřez – formáty výřezu</vt:lpstr>
      <vt:lpstr>Snímek 3</vt:lpstr>
      <vt:lpstr>Snímek 4</vt:lpstr>
      <vt:lpstr>Snímek 5</vt:lpstr>
      <vt:lpstr>Formáty výřezu</vt:lpstr>
      <vt:lpstr>Ukázky výřezu</vt:lpstr>
      <vt:lpstr>Zopakujte si!</vt:lpstr>
      <vt:lpstr>Odkazy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 User</dc:creator>
  <cp:lastModifiedBy>Doma</cp:lastModifiedBy>
  <cp:revision>29</cp:revision>
  <dcterms:created xsi:type="dcterms:W3CDTF">2012-11-21T14:44:54Z</dcterms:created>
  <dcterms:modified xsi:type="dcterms:W3CDTF">2013-01-27T12:59:03Z</dcterms:modified>
</cp:coreProperties>
</file>