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0D1A-3872-44F4-84B8-520408C3E9B1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1E67-A3F5-4262-8BAE-A10973D10B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cs.wikipedia.org/wiki/Obrazov%C3%A1_kompoz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7189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VY_32_INOVACE_FOTF11660ŠVA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143932" cy="450059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1.12.2012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- </a:t>
            </a:r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yjádření prostoru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 o vyjádření prostoru v kompozici 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</a:t>
            </a:r>
            <a:r>
              <a:rPr lang="cs-CZ" smtClean="0">
                <a:solidFill>
                  <a:schemeClr val="tx1"/>
                </a:solidFill>
              </a:rPr>
              <a:t>: 20 </a:t>
            </a:r>
            <a:r>
              <a:rPr lang="cs-CZ" dirty="0" smtClean="0">
                <a:solidFill>
                  <a:schemeClr val="tx1"/>
                </a:solidFill>
              </a:rPr>
              <a:t>minut</a:t>
            </a:r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642918"/>
            <a:ext cx="7786742" cy="14376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Vyjádření prostoru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Základním </a:t>
            </a:r>
            <a:r>
              <a:rPr lang="cs-CZ" sz="2800" dirty="0" smtClean="0"/>
              <a:t>principem je volba formátu obrazu na </a:t>
            </a:r>
            <a:r>
              <a:rPr lang="cs-CZ" sz="2800" dirty="0" smtClean="0"/>
              <a:t>výšku, </a:t>
            </a:r>
            <a:r>
              <a:rPr lang="cs-CZ" sz="2800" dirty="0" smtClean="0"/>
              <a:t>nebo na </a:t>
            </a:r>
            <a:r>
              <a:rPr lang="cs-CZ" sz="2800" dirty="0" smtClean="0"/>
              <a:t>šířku, </a:t>
            </a:r>
            <a:r>
              <a:rPr lang="cs-CZ" sz="2800" dirty="0" smtClean="0"/>
              <a:t>pro zdůraznění </a:t>
            </a:r>
            <a:r>
              <a:rPr lang="cs-CZ" sz="2800" dirty="0" smtClean="0"/>
              <a:t>výšky, </a:t>
            </a:r>
            <a:r>
              <a:rPr lang="cs-CZ" sz="2800" dirty="0" smtClean="0"/>
              <a:t>nebo naopak šířky.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dirty="0" smtClean="0"/>
              <a:t>Linie - rovnoběžné </a:t>
            </a:r>
            <a:r>
              <a:rPr lang="cs-CZ" sz="2800" dirty="0" smtClean="0"/>
              <a:t>s rámem obrazu působí plošně.</a:t>
            </a:r>
          </a:p>
          <a:p>
            <a:endParaRPr lang="cs-CZ" sz="2800" dirty="0" smtClean="0"/>
          </a:p>
          <a:p>
            <a:r>
              <a:rPr lang="cs-CZ" sz="2800" b="1" dirty="0" smtClean="0"/>
              <a:t>Linie – šikmé</a:t>
            </a:r>
            <a:r>
              <a:rPr lang="cs-CZ" sz="2800" dirty="0" smtClean="0"/>
              <a:t> působí k rámu prostorově.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Uzavřený prostor </a:t>
            </a:r>
            <a:r>
              <a:rPr lang="cs-CZ" sz="2800" dirty="0" smtClean="0"/>
              <a:t>– kompozičně z obou stran uzavřený </a:t>
            </a:r>
            <a:r>
              <a:rPr lang="cs-CZ" sz="2800" dirty="0" smtClean="0"/>
              <a:t>snímek, </a:t>
            </a:r>
            <a:r>
              <a:rPr lang="cs-CZ" sz="2800" dirty="0" smtClean="0"/>
              <a:t>např. vysoké stromy, budovy.</a:t>
            </a:r>
          </a:p>
          <a:p>
            <a:endParaRPr lang="cs-CZ" sz="2800" dirty="0" smtClean="0"/>
          </a:p>
          <a:p>
            <a:r>
              <a:rPr lang="cs-CZ" sz="2800" b="1" dirty="0" smtClean="0"/>
              <a:t>Otevřený prostor </a:t>
            </a:r>
            <a:r>
              <a:rPr lang="cs-CZ" sz="2800" dirty="0" smtClean="0"/>
              <a:t>– kompozičně neuzavřený snímek, kde horizont ubíhá do </a:t>
            </a:r>
            <a:r>
              <a:rPr lang="cs-CZ" sz="2800" dirty="0" smtClean="0"/>
              <a:t>stran, </a:t>
            </a:r>
            <a:r>
              <a:rPr lang="cs-CZ" sz="2800" dirty="0" smtClean="0"/>
              <a:t>např. pokračuje mimo snímek. Obraz může být na jedné straně </a:t>
            </a:r>
            <a:r>
              <a:rPr lang="cs-CZ" sz="2800" dirty="0" smtClean="0"/>
              <a:t> </a:t>
            </a:r>
            <a:r>
              <a:rPr lang="cs-CZ" sz="2800" dirty="0" smtClean="0"/>
              <a:t>uzavřený – strom, budova. Podobně je </a:t>
            </a:r>
            <a:r>
              <a:rPr lang="cs-CZ" sz="2800" dirty="0" smtClean="0"/>
              <a:t>to, pokud tonalita </a:t>
            </a:r>
            <a:r>
              <a:rPr lang="cs-CZ" sz="2800" dirty="0" smtClean="0"/>
              <a:t>snímku je na jedné straně světlejší.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4" name="Obrázek 3" descr="P10109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929066"/>
            <a:ext cx="3214710" cy="2411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cs-CZ" sz="2800" b="1" dirty="0" smtClean="0"/>
              <a:t>Diagonála</a:t>
            </a:r>
            <a:r>
              <a:rPr lang="cs-CZ" sz="2800" dirty="0" smtClean="0"/>
              <a:t> působí dynamicky jako zpomalení (</a:t>
            </a:r>
            <a:r>
              <a:rPr lang="cs-CZ" sz="2800" dirty="0" smtClean="0"/>
              <a:t>stoupání), </a:t>
            </a:r>
            <a:r>
              <a:rPr lang="cs-CZ" sz="2800" dirty="0" smtClean="0"/>
              <a:t>nebo zrychlení (</a:t>
            </a:r>
            <a:r>
              <a:rPr lang="cs-CZ" sz="2800" dirty="0" smtClean="0"/>
              <a:t>klesání</a:t>
            </a:r>
            <a:r>
              <a:rPr lang="cs-CZ" sz="2800" dirty="0" smtClean="0"/>
              <a:t>). Zvýrazní prostorovost snímku, případně neukončení –pokračování děje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Horizont</a:t>
            </a:r>
            <a:r>
              <a:rPr lang="cs-CZ" dirty="0" smtClean="0"/>
              <a:t> působí na snímku uklidňujícím dojmem.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11" name="Obrázek 10" descr="2011-08-03--11-30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500438"/>
            <a:ext cx="5214942" cy="29397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endParaRPr lang="cs-CZ" dirty="0" smtClean="0"/>
          </a:p>
          <a:p>
            <a:r>
              <a:rPr lang="cs-CZ" sz="2800" b="1" dirty="0" smtClean="0"/>
              <a:t>Průnik </a:t>
            </a:r>
            <a:r>
              <a:rPr lang="cs-CZ" sz="2800" b="1" dirty="0" smtClean="0"/>
              <a:t>linií </a:t>
            </a:r>
            <a:r>
              <a:rPr lang="cs-CZ" sz="2800" dirty="0" smtClean="0"/>
              <a:t>zaujme divákovu pozornost.</a:t>
            </a:r>
          </a:p>
          <a:p>
            <a:endParaRPr lang="cs-CZ" sz="2800" dirty="0" smtClean="0"/>
          </a:p>
          <a:p>
            <a:r>
              <a:rPr lang="cs-CZ" sz="2800" b="1" dirty="0" smtClean="0"/>
              <a:t>Rytmus </a:t>
            </a:r>
            <a:r>
              <a:rPr lang="cs-CZ" sz="2800" dirty="0" smtClean="0"/>
              <a:t>–pravidelný ve fotografii působí nudně, zajímavé přerušení zaujme.</a:t>
            </a:r>
          </a:p>
          <a:p>
            <a:endParaRPr lang="cs-CZ" sz="2800" dirty="0" smtClean="0"/>
          </a:p>
          <a:p>
            <a:r>
              <a:rPr lang="cs-CZ" sz="2800" b="1" dirty="0" smtClean="0"/>
              <a:t>Rámování</a:t>
            </a:r>
            <a:r>
              <a:rPr lang="cs-CZ" sz="2800" dirty="0" smtClean="0"/>
              <a:t> obrazu přidá hloubku a soustředí divákovu pozornost na vybraný objekt.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Zopakujte si!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0719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vyjádříme prostor: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Rozdíl mezi otevřeným a uzavřeným prostorem: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provádíme rámování: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působí na fotografii  </a:t>
            </a:r>
            <a:r>
              <a:rPr lang="cs-CZ" dirty="0" smtClean="0"/>
              <a:t>nudně, </a:t>
            </a:r>
            <a:r>
              <a:rPr lang="cs-CZ" dirty="0" smtClean="0"/>
              <a:t>zajímavé přerušení zaujme.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3" descr="C:\Documents and Settings\Martina\Local Settings\Temporary Internet Files\Content.IE5\J6MHB204\MC9004379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7166"/>
            <a:ext cx="928694" cy="884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u="sng" dirty="0" smtClean="0">
              <a:hlinkClick r:id="rId2"/>
            </a:endParaRPr>
          </a:p>
          <a:p>
            <a:r>
              <a:rPr lang="cs-CZ" sz="2400" b="1" u="sng" dirty="0" smtClean="0">
                <a:hlinkClick r:id="rId2"/>
              </a:rPr>
              <a:t>http://cs.wikipedia.org/wiki/Obrazov%C3%A1_kompozice</a:t>
            </a:r>
            <a:endParaRPr lang="cs-CZ" sz="2400" b="1" u="sng" dirty="0" smtClean="0"/>
          </a:p>
          <a:p>
            <a:endParaRPr lang="cs-CZ" sz="2400" b="1" u="sng" dirty="0" smtClean="0"/>
          </a:p>
          <a:p>
            <a:endParaRPr lang="cs-CZ" sz="2400" b="1" u="sng" dirty="0" smtClean="0"/>
          </a:p>
          <a:p>
            <a:pPr lvl="0"/>
            <a:r>
              <a:rPr lang="cs-CZ" sz="2400" b="1" dirty="0" smtClean="0"/>
              <a:t>Pokud není uveden internetový odkaz, fotografie pochází z vlastních  zdrojů.</a:t>
            </a: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2050" name="Picture 2" descr="C:\Documents and Settings\Martina\Local Settings\Temporary Internet Files\Content.IE5\F3VIH3IW\MC900438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00042"/>
            <a:ext cx="1285884" cy="876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221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VY_32_INOVACE_FOTF11660ŠVA</vt:lpstr>
      <vt:lpstr>Vyjádření prostoru</vt:lpstr>
      <vt:lpstr>Snímek 3</vt:lpstr>
      <vt:lpstr>Snímek 4</vt:lpstr>
      <vt:lpstr>Snímek 5</vt:lpstr>
      <vt:lpstr>Zopakujte si!</vt:lpstr>
      <vt:lpstr>Odkazy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VY_32_INOVACE_FOTF11660ŠVA</dc:title>
  <dc:creator>Lenovo User</dc:creator>
  <cp:lastModifiedBy>Doma</cp:lastModifiedBy>
  <cp:revision>23</cp:revision>
  <dcterms:created xsi:type="dcterms:W3CDTF">2012-11-24T15:34:33Z</dcterms:created>
  <dcterms:modified xsi:type="dcterms:W3CDTF">2013-01-27T13:02:48Z</dcterms:modified>
</cp:coreProperties>
</file>